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17"/>
  </p:notesMasterIdLst>
  <p:handoutMasterIdLst>
    <p:handoutMasterId r:id="rId18"/>
  </p:handoutMasterIdLst>
  <p:sldIdLst>
    <p:sldId id="256" r:id="rId2"/>
    <p:sldId id="257" r:id="rId3"/>
    <p:sldId id="270" r:id="rId4"/>
    <p:sldId id="269" r:id="rId5"/>
    <p:sldId id="259" r:id="rId6"/>
    <p:sldId id="260" r:id="rId7"/>
    <p:sldId id="261" r:id="rId8"/>
    <p:sldId id="265" r:id="rId9"/>
    <p:sldId id="293" r:id="rId10"/>
    <p:sldId id="295" r:id="rId11"/>
    <p:sldId id="297" r:id="rId12"/>
    <p:sldId id="298" r:id="rId13"/>
    <p:sldId id="299" r:id="rId14"/>
    <p:sldId id="300" r:id="rId15"/>
    <p:sldId id="267" r:id="rId16"/>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F1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7" autoAdjust="0"/>
    <p:restoredTop sz="94291" autoAdjust="0"/>
  </p:normalViewPr>
  <p:slideViewPr>
    <p:cSldViewPr snapToGrid="0">
      <p:cViewPr varScale="1">
        <p:scale>
          <a:sx n="120" d="100"/>
          <a:sy n="120" d="100"/>
        </p:scale>
        <p:origin x="204" y="10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C33593D-62B8-4236-B2E5-987F819A2FF4}" type="datetimeFigureOut">
              <a:rPr lang="it-IT" smtClean="0"/>
              <a:t>31/08/2021</a:t>
            </a:fld>
            <a:endParaRPr lang="it-IT"/>
          </a:p>
        </p:txBody>
      </p:sp>
      <p:sp>
        <p:nvSpPr>
          <p:cNvPr id="4" name="Segnaposto piè di pagina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F686ADE2-4537-4FCE-A6D3-D7D39DD90E8E}" type="slidenum">
              <a:rPr lang="it-IT" smtClean="0"/>
              <a:t>‹N›</a:t>
            </a:fld>
            <a:endParaRPr lang="it-IT"/>
          </a:p>
        </p:txBody>
      </p:sp>
    </p:spTree>
    <p:extLst>
      <p:ext uri="{BB962C8B-B14F-4D97-AF65-F5344CB8AC3E}">
        <p14:creationId xmlns:p14="http://schemas.microsoft.com/office/powerpoint/2010/main" val="1522729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4" y="0"/>
            <a:ext cx="2945659" cy="498056"/>
          </a:xfrm>
          <a:prstGeom prst="rect">
            <a:avLst/>
          </a:prstGeom>
        </p:spPr>
        <p:txBody>
          <a:bodyPr vert="horz" lIns="91440" tIns="45720" rIns="91440" bIns="45720" rtlCol="0"/>
          <a:lstStyle>
            <a:lvl1pPr algn="r">
              <a:defRPr sz="1200"/>
            </a:lvl1pPr>
          </a:lstStyle>
          <a:p>
            <a:fld id="{967697DE-280E-47A7-B359-DB1B0CBDDFF8}" type="datetimeFigureOut">
              <a:rPr lang="it-IT" smtClean="0"/>
              <a:t>31/08/2021</a:t>
            </a:fld>
            <a:endParaRPr lang="it-IT"/>
          </a:p>
        </p:txBody>
      </p:sp>
      <p:sp>
        <p:nvSpPr>
          <p:cNvPr id="4" name="Segnaposto immagine diapositiva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5"/>
            <a:ext cx="5438140" cy="3908613"/>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428583"/>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4" y="9428583"/>
            <a:ext cx="2945659" cy="498055"/>
          </a:xfrm>
          <a:prstGeom prst="rect">
            <a:avLst/>
          </a:prstGeom>
        </p:spPr>
        <p:txBody>
          <a:bodyPr vert="horz" lIns="91440" tIns="45720" rIns="91440" bIns="45720" rtlCol="0" anchor="b"/>
          <a:lstStyle>
            <a:lvl1pPr algn="r">
              <a:defRPr sz="1200"/>
            </a:lvl1pPr>
          </a:lstStyle>
          <a:p>
            <a:fld id="{1594531C-80C8-4B51-A921-7850FFB6DD2E}" type="slidenum">
              <a:rPr lang="it-IT" smtClean="0"/>
              <a:t>‹N›</a:t>
            </a:fld>
            <a:endParaRPr lang="it-IT"/>
          </a:p>
        </p:txBody>
      </p:sp>
    </p:spTree>
    <p:extLst>
      <p:ext uri="{BB962C8B-B14F-4D97-AF65-F5344CB8AC3E}">
        <p14:creationId xmlns:p14="http://schemas.microsoft.com/office/powerpoint/2010/main" val="3273760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8/31/2021</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129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8/31/2021</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0896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8/31/2021</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66952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8/31/2021</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26612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8/31/2021</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742429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8/31/2021</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126644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8/31/2021</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63745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8/31/2021</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4142331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8/31/2021</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918284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8/31/2021</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51597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8/31/2021</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432575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8/31/2021</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a:t>
            </a:fld>
            <a:endParaRPr lang="en-US"/>
          </a:p>
        </p:txBody>
      </p:sp>
    </p:spTree>
    <p:extLst>
      <p:ext uri="{BB962C8B-B14F-4D97-AF65-F5344CB8AC3E}">
        <p14:creationId xmlns:p14="http://schemas.microsoft.com/office/powerpoint/2010/main" val="406271286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6" r:id="rId6"/>
    <p:sldLayoutId id="2147483712" r:id="rId7"/>
    <p:sldLayoutId id="2147483713" r:id="rId8"/>
    <p:sldLayoutId id="2147483714" r:id="rId9"/>
    <p:sldLayoutId id="2147483715" r:id="rId10"/>
    <p:sldLayoutId id="21474837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mailto:assistenza.appalti@sinp.net" TargetMode="External"/><Relationship Id="rId2" Type="http://schemas.openxmlformats.org/officeDocument/2006/relationships/hyperlink" Target="mailto:regione.marche.suam@emarche.it"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regione.marche.it/Entra-in-Regione/Soggetto-Aggregatore-SUAM"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55666830-9A19-4E01-8505-D6C7F9AC566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DC9A38E-7F2D-43BF-AE0A-B35582351FF8}"/>
              </a:ext>
            </a:extLst>
          </p:cNvPr>
          <p:cNvPicPr>
            <a:picLocks noChangeAspect="1"/>
          </p:cNvPicPr>
          <p:nvPr/>
        </p:nvPicPr>
        <p:blipFill rotWithShape="1">
          <a:blip r:embed="rId2"/>
          <a:srcRect r="21337" b="-1"/>
          <a:stretch/>
        </p:blipFill>
        <p:spPr>
          <a:xfrm>
            <a:off x="5108331" y="10"/>
            <a:ext cx="7083669"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26" name="Freeform: Shape 25">
            <a:extLst>
              <a:ext uri="{FF2B5EF4-FFF2-40B4-BE49-F238E27FC236}">
                <a16:creationId xmlns:a16="http://schemas.microsoft.com/office/drawing/2014/main" id="{AE9FC877-7FB6-4D22-9988-35420644E20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8" name="Freeform: Shape 27">
            <a:extLst>
              <a:ext uri="{FF2B5EF4-FFF2-40B4-BE49-F238E27FC236}">
                <a16:creationId xmlns:a16="http://schemas.microsoft.com/office/drawing/2014/main" id="{E41809D1-F12E-46BB-B804-5F209D325E8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DDF4E70B-5C09-42E0-B599-374CB5C7507B}"/>
              </a:ext>
            </a:extLst>
          </p:cNvPr>
          <p:cNvSpPr>
            <a:spLocks noGrp="1"/>
          </p:cNvSpPr>
          <p:nvPr>
            <p:ph type="ctrTitle"/>
          </p:nvPr>
        </p:nvSpPr>
        <p:spPr>
          <a:xfrm>
            <a:off x="477981" y="1918383"/>
            <a:ext cx="4023360" cy="728101"/>
          </a:xfrm>
        </p:spPr>
        <p:txBody>
          <a:bodyPr anchor="b">
            <a:normAutofit fontScale="90000"/>
          </a:bodyPr>
          <a:lstStyle/>
          <a:p>
            <a:pPr algn="ct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SUAM - SOGGETTO AGGREGATORE DELLA REGIONE MARCHE</a:t>
            </a:r>
          </a:p>
        </p:txBody>
      </p:sp>
      <p:sp>
        <p:nvSpPr>
          <p:cNvPr id="3" name="Sottotitolo 2">
            <a:extLst>
              <a:ext uri="{FF2B5EF4-FFF2-40B4-BE49-F238E27FC236}">
                <a16:creationId xmlns:a16="http://schemas.microsoft.com/office/drawing/2014/main" id="{444039B6-3583-4C61-9688-12B8D9AF09A9}"/>
              </a:ext>
            </a:extLst>
          </p:cNvPr>
          <p:cNvSpPr>
            <a:spLocks noGrp="1"/>
          </p:cNvSpPr>
          <p:nvPr>
            <p:ph type="subTitle" idx="1"/>
          </p:nvPr>
        </p:nvSpPr>
        <p:spPr>
          <a:xfrm>
            <a:off x="477981" y="4565208"/>
            <a:ext cx="3933306" cy="1183586"/>
          </a:xfrm>
        </p:spPr>
        <p:txBody>
          <a:bodyPr>
            <a:normAutofit/>
          </a:bodyPr>
          <a:lstStyle/>
          <a:p>
            <a:pPr algn="ctr"/>
            <a:r>
              <a:rPr lang="it-IT" sz="1050" dirty="0">
                <a:latin typeface="Times New Roman" panose="02020603050405020304" pitchFamily="18" charset="0"/>
                <a:cs typeface="Times New Roman" panose="02020603050405020304" pitchFamily="18" charset="0"/>
              </a:rPr>
              <a:t>GARA EUROPEA A PROCEDURA APERTA PER L’AFFIDAMENTO DELLA FORNITURA DI  SEGNALETICA STRADALE, DI CONGLOMERATO BITUMINOSO A FREDDO E DI SALI ANTIGHIACCIO A BASSO IMPATTO AMBIENTALE DESTINATA ALLE AMMINISTRAZIONI DELLA REGIONE MARCHE - N. GARA SIMOG 8047092</a:t>
            </a:r>
          </a:p>
        </p:txBody>
      </p:sp>
      <p:sp>
        <p:nvSpPr>
          <p:cNvPr id="30" name="Rectangle 29">
            <a:extLst>
              <a:ext uri="{FF2B5EF4-FFF2-40B4-BE49-F238E27FC236}">
                <a16:creationId xmlns:a16="http://schemas.microsoft.com/office/drawing/2014/main" id="{AF2F604E-43BE-4DC3-B983-E071523364F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ttangolo 4"/>
          <p:cNvSpPr/>
          <p:nvPr/>
        </p:nvSpPr>
        <p:spPr>
          <a:xfrm>
            <a:off x="795401" y="2742684"/>
            <a:ext cx="3314725" cy="1323439"/>
          </a:xfrm>
          <a:prstGeom prst="rect">
            <a:avLst/>
          </a:prstGeom>
        </p:spPr>
        <p:txBody>
          <a:bodyPr wrap="square">
            <a:spAutoFit/>
          </a:bodyPr>
          <a:lstStyle/>
          <a:p>
            <a:pPr algn="ctr"/>
            <a:endParaRPr lang="it-IT" sz="2000" dirty="0">
              <a:latin typeface="Times New Roman" panose="02020603050405020304" pitchFamily="18" charset="0"/>
              <a:cs typeface="Times New Roman" panose="02020603050405020304" pitchFamily="18" charset="0"/>
            </a:endParaRPr>
          </a:p>
          <a:p>
            <a:pPr algn="ctr"/>
            <a:endParaRPr lang="it-IT" sz="2000" dirty="0">
              <a:latin typeface="Times New Roman" panose="02020603050405020304" pitchFamily="18" charset="0"/>
              <a:cs typeface="Times New Roman" panose="02020603050405020304" pitchFamily="18" charset="0"/>
            </a:endParaRPr>
          </a:p>
          <a:p>
            <a:pPr algn="ctr"/>
            <a:r>
              <a:rPr lang="it-IT" sz="2000" dirty="0">
                <a:latin typeface="Times New Roman" panose="02020603050405020304" pitchFamily="18" charset="0"/>
                <a:cs typeface="Times New Roman" panose="02020603050405020304" pitchFamily="18" charset="0"/>
              </a:rPr>
              <a:t>GUIDA ALLA CONVENZIONE</a:t>
            </a:r>
          </a:p>
        </p:txBody>
      </p:sp>
      <p:pic>
        <p:nvPicPr>
          <p:cNvPr id="11" name="Immagine 10">
            <a:extLst>
              <a:ext uri="{FF2B5EF4-FFF2-40B4-BE49-F238E27FC236}">
                <a16:creationId xmlns:a16="http://schemas.microsoft.com/office/drawing/2014/main" id="{3AABEAD4-3137-4A43-B362-7AC88FECEDD6}"/>
              </a:ext>
            </a:extLst>
          </p:cNvPr>
          <p:cNvPicPr>
            <a:picLocks noChangeAspect="1"/>
          </p:cNvPicPr>
          <p:nvPr/>
        </p:nvPicPr>
        <p:blipFill>
          <a:blip r:embed="rId3"/>
          <a:stretch>
            <a:fillRect/>
          </a:stretch>
        </p:blipFill>
        <p:spPr>
          <a:xfrm>
            <a:off x="2251896" y="1362292"/>
            <a:ext cx="475529" cy="524301"/>
          </a:xfrm>
          <a:prstGeom prst="rect">
            <a:avLst/>
          </a:prstGeom>
        </p:spPr>
      </p:pic>
    </p:spTree>
    <p:extLst>
      <p:ext uri="{BB962C8B-B14F-4D97-AF65-F5344CB8AC3E}">
        <p14:creationId xmlns:p14="http://schemas.microsoft.com/office/powerpoint/2010/main" val="954096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281353" y="422031"/>
            <a:ext cx="11641015" cy="319318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lvl="0" algn="ctr">
              <a:spcAft>
                <a:spcPts val="1142"/>
              </a:spcAft>
            </a:pPr>
            <a:r>
              <a:rPr lang="it-IT" sz="2000" dirty="0">
                <a:latin typeface="Times New Roman" panose="02020603050405020304" pitchFamily="18" charset="0"/>
                <a:cs typeface="Times New Roman" panose="02020603050405020304" pitchFamily="18" charset="0"/>
              </a:rPr>
              <a:t>SERVIZIO DI CONSEGNA</a:t>
            </a:r>
          </a:p>
          <a:p>
            <a:pPr lvl="0" algn="just">
              <a:spcAft>
                <a:spcPts val="1142"/>
              </a:spcAft>
            </a:pPr>
            <a:r>
              <a:rPr lang="it-IT" sz="1400" dirty="0">
                <a:latin typeface="Times New Roman" panose="02020603050405020304" pitchFamily="18" charset="0"/>
                <a:cs typeface="Times New Roman" panose="02020603050405020304" pitchFamily="18" charset="0"/>
              </a:rPr>
              <a:t>Con riferimento a ciascun lotto, l’Appalto comprende il servizio di consegna dei Prodotti, nonché le ulteriori attività descritte, nei luoghi e nei locali indicati dall’Amministrazione nei relativi Ordini di esecuzione emessi dall’Amministrazione medesima in esecuzione di ciascun Ordinativo di Fornitura. Detto servizio è prestato dal Fornitore unitamente alla fornitura medesima ed il relativo corrispettivo deve intendersi incluso nel prezzo unitario, IVA esclusa, di ciascun Prodotto offerto in sede di gara. Gli oneri relativi alla consegna dei Prodotti, ovvero ogni onere relativo ad imballaggio, trasporto, carico, scarico, consegna nelle modalità di seguito riportate e qualsiasi altra attività ad essa strumentale, sono interamente a carico del Fornitore, che pertanto dovrà essere dotato di tutti i mezzi, i macchinari e le attrezzature necessarie per lo svolgimento di tali attività, garantendo l’integrità del materiale acquistato nel rispetto delle prescrizioni previste. Sono a carico del Fornitore anche i rischi relativi a perdite e danni al materiale fino alla consegna di detto materiale.</a:t>
            </a:r>
          </a:p>
          <a:p>
            <a:pPr lvl="0" algn="just">
              <a:spcAft>
                <a:spcPts val="1142"/>
              </a:spcAft>
            </a:pPr>
            <a:r>
              <a:rPr lang="it-IT" sz="1400" dirty="0">
                <a:latin typeface="Times New Roman" panose="02020603050405020304" pitchFamily="18" charset="0"/>
                <a:cs typeface="Times New Roman" panose="02020603050405020304" pitchFamily="18" charset="0"/>
              </a:rPr>
              <a:t>Non sono ammesse consegne parziali, salvo diverso accordo scritto tra il Fornitore e l’Amministrazione Contraente e salva l’eventuale indisponibilità temporale dei prodotti per rottura di stock.</a:t>
            </a:r>
          </a:p>
          <a:p>
            <a:pPr lvl="0" algn="just">
              <a:spcAft>
                <a:spcPts val="1142"/>
              </a:spcAft>
            </a:pPr>
            <a:r>
              <a:rPr lang="it-IT" sz="1400" dirty="0">
                <a:latin typeface="Times New Roman" panose="02020603050405020304" pitchFamily="18" charset="0"/>
                <a:cs typeface="Times New Roman" panose="02020603050405020304" pitchFamily="18" charset="0"/>
              </a:rPr>
              <a:t>I prodotti dovranno essere consegnati nei luoghi e nei locali indicati dall’Amministrazione contraente nel proprio Ordine di esecuzione, in esecuzione di ciascun Ordinativo di Fornitura. </a:t>
            </a:r>
            <a:endParaRPr lang="it-IT" sz="1400" b="1" u="sng" dirty="0">
              <a:solidFill>
                <a:srgbClr val="1C1C1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4023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281353" y="422031"/>
            <a:ext cx="11641015" cy="6247864"/>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lvl="0" algn="ctr">
              <a:spcAft>
                <a:spcPts val="1142"/>
              </a:spcAft>
            </a:pPr>
            <a:r>
              <a:rPr lang="it-IT" sz="2000" dirty="0">
                <a:latin typeface="Times New Roman" panose="02020603050405020304" pitchFamily="18" charset="0"/>
                <a:cs typeface="Times New Roman" panose="02020603050405020304" pitchFamily="18" charset="0"/>
              </a:rPr>
              <a:t>TERMINI DI CONSEGNA E QUANTITATIVI MINIMI</a:t>
            </a:r>
          </a:p>
          <a:p>
            <a:pPr lvl="0" algn="just">
              <a:spcAft>
                <a:spcPts val="1142"/>
              </a:spcAft>
            </a:pPr>
            <a:r>
              <a:rPr lang="it-IT" sz="1400" dirty="0">
                <a:solidFill>
                  <a:srgbClr val="000000"/>
                </a:solidFill>
                <a:latin typeface="Times New Roman" panose="02020603050405020304" pitchFamily="18" charset="0"/>
                <a:cs typeface="Times New Roman" panose="02020603050405020304" pitchFamily="18" charset="0"/>
              </a:rPr>
              <a:t>I termini di consegna, decorrenti dalla data di emissione dell’Ordine di esecuzione da parte dell’Amministrazione, sono i seguenti: </a:t>
            </a:r>
          </a:p>
          <a:p>
            <a:pPr lvl="0" algn="just">
              <a:spcAft>
                <a:spcPts val="1142"/>
              </a:spcAft>
            </a:pPr>
            <a:r>
              <a:rPr lang="it-IT" sz="1400" dirty="0">
                <a:solidFill>
                  <a:srgbClr val="000000"/>
                </a:solidFill>
                <a:latin typeface="Times New Roman" panose="02020603050405020304" pitchFamily="18" charset="0"/>
                <a:cs typeface="Times New Roman" panose="02020603050405020304" pitchFamily="18" charset="0"/>
              </a:rPr>
              <a:t>Per la segnaletica stradale e per il conglomerato bituminoso:</a:t>
            </a:r>
          </a:p>
          <a:p>
            <a:pPr lvl="0" algn="just">
              <a:spcAft>
                <a:spcPts val="1142"/>
              </a:spcAft>
            </a:pPr>
            <a:r>
              <a:rPr lang="it-IT" sz="1400" dirty="0">
                <a:solidFill>
                  <a:srgbClr val="000000"/>
                </a:solidFill>
                <a:latin typeface="Times New Roman" panose="02020603050405020304" pitchFamily="18" charset="0"/>
                <a:cs typeface="Times New Roman" panose="02020603050405020304" pitchFamily="18" charset="0"/>
              </a:rPr>
              <a:t>Il Fornitore, entro 1 (uno) giorno lavorativo decorrente dall’emissione di ciascun Ordine di esecuzione, dovrà darne riscontro all’Amministrazione tramite PEC indicando la data di prevista consegna, che deve comunque rispettare il termine massimo di: </a:t>
            </a:r>
          </a:p>
          <a:p>
            <a:pPr marL="285750" lvl="0" indent="-285750" algn="just">
              <a:spcAft>
                <a:spcPts val="1142"/>
              </a:spcAft>
              <a:buFontTx/>
              <a:buChar char="-"/>
            </a:pPr>
            <a:r>
              <a:rPr lang="it-IT" sz="1400" dirty="0">
                <a:solidFill>
                  <a:srgbClr val="000000"/>
                </a:solidFill>
                <a:latin typeface="Times New Roman" panose="02020603050405020304" pitchFamily="18" charset="0"/>
                <a:cs typeface="Times New Roman" panose="02020603050405020304" pitchFamily="18" charset="0"/>
              </a:rPr>
              <a:t>16 (sedici) giorni lavorativi in caso di ordine tipo;</a:t>
            </a:r>
          </a:p>
          <a:p>
            <a:pPr marL="285750" lvl="0" indent="-285750" algn="just">
              <a:spcAft>
                <a:spcPts val="1142"/>
              </a:spcAft>
              <a:buFontTx/>
              <a:buChar char="-"/>
            </a:pPr>
            <a:r>
              <a:rPr lang="it-IT" sz="1400" dirty="0">
                <a:solidFill>
                  <a:srgbClr val="000000"/>
                </a:solidFill>
                <a:latin typeface="Times New Roman" panose="02020603050405020304" pitchFamily="18" charset="0"/>
                <a:cs typeface="Times New Roman" panose="02020603050405020304" pitchFamily="18" charset="0"/>
              </a:rPr>
              <a:t>5 (cinque) giorni solari e consecutivi in caso di ordini con carattere di urgenza. </a:t>
            </a:r>
          </a:p>
          <a:p>
            <a:pPr lvl="0" algn="just">
              <a:spcAft>
                <a:spcPts val="1142"/>
              </a:spcAft>
            </a:pPr>
            <a:r>
              <a:rPr lang="it-IT" sz="1400" dirty="0">
                <a:solidFill>
                  <a:srgbClr val="000000"/>
                </a:solidFill>
                <a:latin typeface="Times New Roman" panose="02020603050405020304" pitchFamily="18" charset="0"/>
                <a:cs typeface="Times New Roman" panose="02020603050405020304" pitchFamily="18" charset="0"/>
              </a:rPr>
              <a:t>Gli ordini con carattere di urgenza potranno essere richiesti dalla singola Amministrazione per un limite massimo concorrente al 15% dell’importo dell’Ordinativo di Fornitura con riferimento all’Amministrazione medesima. Oltre tale limite, il Fornitore può rifiutare l’ordine con carattere di urgenza dandone riscontro all’Amministrazione entro 1 (uno) giorno lavorativo decorrente dall’emissione dell’Ordine di esecuzione. Ciascuna Amministrazione potrà emettere Ordini di esecuzione, secondo le modalità </a:t>
            </a:r>
            <a:r>
              <a:rPr lang="it-IT" sz="1400" dirty="0">
                <a:latin typeface="Times New Roman" panose="02020603050405020304" pitchFamily="18" charset="0"/>
                <a:cs typeface="Times New Roman" panose="02020603050405020304" pitchFamily="18" charset="0"/>
              </a:rPr>
              <a:t>indicate nella Convenzione, con l’indicazione, nei limiti dell’importo della fornitura stabilito nel relativo Ordinativo di Fornitura, dei Prodotti richiesti e dei relativi quantitativi, purché l’entità della consegna non risulti essere inferiore:</a:t>
            </a:r>
          </a:p>
          <a:p>
            <a:pPr marL="285750" lvl="0" indent="-285750" algn="just">
              <a:spcAft>
                <a:spcPts val="1142"/>
              </a:spcAft>
              <a:buFontTx/>
              <a:buChar char="-"/>
            </a:pPr>
            <a:r>
              <a:rPr lang="it-IT" sz="1400" dirty="0">
                <a:latin typeface="Times New Roman" panose="02020603050405020304" pitchFamily="18" charset="0"/>
                <a:cs typeface="Times New Roman" panose="02020603050405020304" pitchFamily="18" charset="0"/>
              </a:rPr>
              <a:t>ad Euro 300 (trecento/00) con riferimento ai lotti 1-2, IVA esclusa, per ciascuna sede di consegna indicata dall’Amministrazione nell’Ordine di esecuzione;</a:t>
            </a:r>
          </a:p>
          <a:p>
            <a:pPr marL="285750" lvl="0" indent="-285750" algn="just">
              <a:spcAft>
                <a:spcPts val="1142"/>
              </a:spcAft>
              <a:buFontTx/>
              <a:buChar char="-"/>
            </a:pPr>
            <a:r>
              <a:rPr lang="it-IT" sz="1400" dirty="0">
                <a:latin typeface="Times New Roman" panose="02020603050405020304" pitchFamily="18" charset="0"/>
                <a:cs typeface="Times New Roman" panose="02020603050405020304" pitchFamily="18" charset="0"/>
              </a:rPr>
              <a:t>a Kg 1.500 (millecinquecento/00) con riferimento ai lotti 3-4-5, per ciascuna sede di consegna indicata dall’Amministrazione nell’Ordine di esecuzione. </a:t>
            </a:r>
          </a:p>
          <a:p>
            <a:pPr lvl="0" algn="just">
              <a:spcAft>
                <a:spcPts val="1142"/>
              </a:spcAft>
            </a:pPr>
            <a:r>
              <a:rPr lang="it-IT" sz="1400" dirty="0">
                <a:latin typeface="Times New Roman" panose="02020603050405020304" pitchFamily="18" charset="0"/>
                <a:cs typeface="Times New Roman" panose="02020603050405020304" pitchFamily="18" charset="0"/>
              </a:rPr>
              <a:t>Il Fornitore ha la facoltà di dar seguito anche a Ordini di esecuzione per valori inferiori dandone riscontro all’Amministrazione entro 1 (uno) giorno lavorativo decorrente dall’emissione di ciascun Ordine di esecuzione.</a:t>
            </a:r>
            <a:endParaRPr lang="it-IT" sz="2000" dirty="0">
              <a:latin typeface="Times New Roman" panose="02020603050405020304" pitchFamily="18" charset="0"/>
              <a:cs typeface="Times New Roman" panose="02020603050405020304" pitchFamily="18" charset="0"/>
            </a:endParaRPr>
          </a:p>
          <a:p>
            <a:pPr lvl="0" algn="ctr">
              <a:spcAft>
                <a:spcPts val="1142"/>
              </a:spcAft>
            </a:pPr>
            <a:endParaRPr lang="it-IT" sz="2000" dirty="0">
              <a:latin typeface="Times New Roman" panose="02020603050405020304" pitchFamily="18" charset="0"/>
              <a:cs typeface="Times New Roman" panose="02020603050405020304" pitchFamily="18" charset="0"/>
            </a:endParaRPr>
          </a:p>
          <a:p>
            <a:pPr lvl="0" algn="ctr">
              <a:spcAft>
                <a:spcPts val="1142"/>
              </a:spcAft>
            </a:pPr>
            <a:endParaRPr lang="it-IT" sz="2000" dirty="0">
              <a:latin typeface="Times New Roman" panose="02020603050405020304" pitchFamily="18" charset="0"/>
              <a:cs typeface="Times New Roman" panose="02020603050405020304" pitchFamily="18" charset="0"/>
            </a:endParaRPr>
          </a:p>
          <a:p>
            <a:pPr lvl="0" algn="ctr">
              <a:spcAft>
                <a:spcPts val="1142"/>
              </a:spcAft>
            </a:pPr>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7183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281353" y="422031"/>
            <a:ext cx="11641015" cy="5468164"/>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lvl="0" algn="ctr">
              <a:spcAft>
                <a:spcPts val="1142"/>
              </a:spcAft>
            </a:pPr>
            <a:r>
              <a:rPr lang="it-IT" sz="2000" dirty="0">
                <a:solidFill>
                  <a:srgbClr val="000000"/>
                </a:solidFill>
                <a:latin typeface="Times New Roman" panose="02020603050405020304" pitchFamily="18" charset="0"/>
                <a:cs typeface="Times New Roman" panose="02020603050405020304" pitchFamily="18" charset="0"/>
              </a:rPr>
              <a:t>TERMINI DI CONSEGNA E QUANTITATIVI MINIMI</a:t>
            </a:r>
            <a:endParaRPr lang="it-IT" sz="1600" dirty="0">
              <a:latin typeface="Times New Roman" panose="02020603050405020304" pitchFamily="18" charset="0"/>
              <a:cs typeface="Times New Roman" panose="02020603050405020304" pitchFamily="18" charset="0"/>
            </a:endParaRPr>
          </a:p>
          <a:p>
            <a:pPr lvl="0" algn="just">
              <a:spcAft>
                <a:spcPts val="1142"/>
              </a:spcAft>
            </a:pPr>
            <a:r>
              <a:rPr lang="it-IT" sz="1200" b="1" dirty="0">
                <a:latin typeface="Times New Roman" panose="02020603050405020304" pitchFamily="18" charset="0"/>
                <a:cs typeface="Times New Roman" panose="02020603050405020304" pitchFamily="18" charset="0"/>
              </a:rPr>
              <a:t>Per il sale stradale antighiaccio: </a:t>
            </a:r>
          </a:p>
          <a:p>
            <a:pPr lvl="0" algn="just">
              <a:spcAft>
                <a:spcPts val="1142"/>
              </a:spcAft>
            </a:pPr>
            <a:r>
              <a:rPr lang="it-IT" sz="1200" dirty="0">
                <a:latin typeface="Times New Roman" panose="02020603050405020304" pitchFamily="18" charset="0"/>
                <a:cs typeface="Times New Roman" panose="02020603050405020304" pitchFamily="18" charset="0"/>
              </a:rPr>
              <a:t>− 5 (cinque) giorni lavorativi in caso di richieste ordinarie; </a:t>
            </a:r>
          </a:p>
          <a:p>
            <a:pPr lvl="0" algn="just">
              <a:spcAft>
                <a:spcPts val="1142"/>
              </a:spcAft>
            </a:pPr>
            <a:r>
              <a:rPr lang="it-IT" sz="1200" dirty="0">
                <a:latin typeface="Times New Roman" panose="02020603050405020304" pitchFamily="18" charset="0"/>
                <a:cs typeface="Times New Roman" panose="02020603050405020304" pitchFamily="18" charset="0"/>
              </a:rPr>
              <a:t>− 1 (un) giorno solare in caso di richieste urgenti; in questi casi il prezzo di acquisto è maggiorato del 3%. </a:t>
            </a:r>
          </a:p>
          <a:p>
            <a:pPr lvl="0" algn="just">
              <a:spcAft>
                <a:spcPts val="1142"/>
              </a:spcAft>
            </a:pPr>
            <a:r>
              <a:rPr lang="it-IT" sz="1200" dirty="0">
                <a:latin typeface="Times New Roman" panose="02020603050405020304" pitchFamily="18" charset="0"/>
                <a:cs typeface="Times New Roman" panose="02020603050405020304" pitchFamily="18" charset="0"/>
              </a:rPr>
              <a:t>Qualora all’interno di una settimana il Fornitore riceva Ordini di esecuzione da parte di più Amministrazioni per un quantitativo complessivo superiore a 1.500.000,00 kg e non sia in grado di rispettare i tempi di consegna sopra menzionati il Fornitore deve: </a:t>
            </a:r>
          </a:p>
          <a:p>
            <a:pPr marL="285750" lvl="0" indent="-285750" algn="just">
              <a:spcAft>
                <a:spcPts val="1142"/>
              </a:spcAft>
              <a:buFontTx/>
              <a:buChar char="-"/>
            </a:pPr>
            <a:r>
              <a:rPr lang="it-IT" sz="1200" dirty="0">
                <a:latin typeface="Times New Roman" panose="02020603050405020304" pitchFamily="18" charset="0"/>
                <a:cs typeface="Times New Roman" panose="02020603050405020304" pitchFamily="18" charset="0"/>
              </a:rPr>
              <a:t>Rispettare i tempi di consegna relativi alle richieste delle Amministrazioni il cui valore cumulato rientra all’interno dei 1.500.000,00 kg; </a:t>
            </a:r>
          </a:p>
          <a:p>
            <a:pPr marL="285750" lvl="0" indent="-285750" algn="just">
              <a:spcAft>
                <a:spcPts val="1142"/>
              </a:spcAft>
              <a:buFontTx/>
              <a:buChar char="-"/>
            </a:pPr>
            <a:r>
              <a:rPr lang="it-IT" sz="1200" dirty="0">
                <a:latin typeface="Times New Roman" panose="02020603050405020304" pitchFamily="18" charset="0"/>
                <a:cs typeface="Times New Roman" panose="02020603050405020304" pitchFamily="18" charset="0"/>
              </a:rPr>
              <a:t>dare immediata comunicazione a SUAM e alle Amministrazioni che abbiamo emesso Ordini di esecuzione oltre il limite dei 1.500.000,00 kg settimanali circa l’impossibilità di consegnare il sale nei tempi previsti e concordare tempi di consegna differenti; in tal caso le penali si applicheranno solo dopo che siano trascorsi i nuovi tempi di consegna concordati. Qualora l’Amministrazione non sia in grado, per far fronte ad esigenze immediate, di attendere i tempi di consegna proposti dal Fornitore, essa potrà procedere ad acquistare il sale sul mercato, comunicandolo al Fornitore; in tal caso l’Ordine di esecuzione si intenderà annullato e il Fornitore non potrà vantare alcun diritto di pagamento o risarcimento. </a:t>
            </a:r>
          </a:p>
          <a:p>
            <a:pPr lvl="0" algn="just">
              <a:spcAft>
                <a:spcPts val="1142"/>
              </a:spcAft>
            </a:pPr>
            <a:r>
              <a:rPr lang="it-IT" sz="1200" dirty="0">
                <a:latin typeface="Times New Roman" panose="02020603050405020304" pitchFamily="18" charset="0"/>
                <a:cs typeface="Times New Roman" panose="02020603050405020304" pitchFamily="18" charset="0"/>
              </a:rPr>
              <a:t>La consegna dovrà essere effettuata dal lunedì al venerdì dalle 8,00 alle 17,00, e comunque dovrà essere effettuata previo accordo con l’Amministrazione contraente con un preavviso di almeno 24 ore. In caso di consegne urgenti di sale antighiaccio, la consegna potrà avvenire anche al di fuori delle fasce orarie sopra menzionate, inclusi il sabato e la domenica, in orari da concordare con l’Amministrazione contraente. La consegna deve essere accompagnata da un documento di trasporto (D.T.T) in duplice copia, sottoscritta dall’Amministrazione contraente e riportante l’esatta indicazione dei prodotti consegnati e delle relative quantità, i riferimenti all’Ordinativo di Fornitura ed all’Ordine di esecuzione. Una copia della distinta è trattenuta dall’Amministrazione contraente. La sottoscrizione della ricevuta non equivale ad accettazione incondizionata della merce. Lo scarico del prodotto sfuso dovrà essere effettuato dal Fornitore negli appositi spazi predisposti dall’Amministrazione contraente, senza l'intervento di personale della stessa. I sacchi da 25 kg dovranno garantire adeguata resistenza ai raggi ultravioletti (almeno 12 mesi) e agli agenti atmosferici e impedire la fuoriuscita di sale. I prodotti dovranno essere consegnati su bancali a perdere, </a:t>
            </a:r>
            <a:r>
              <a:rPr lang="it-IT" sz="1200" dirty="0" err="1">
                <a:latin typeface="Times New Roman" panose="02020603050405020304" pitchFamily="18" charset="0"/>
                <a:cs typeface="Times New Roman" panose="02020603050405020304" pitchFamily="18" charset="0"/>
              </a:rPr>
              <a:t>termoavvolti</a:t>
            </a:r>
            <a:r>
              <a:rPr lang="it-IT" sz="1200" dirty="0">
                <a:latin typeface="Times New Roman" panose="02020603050405020304" pitchFamily="18" charset="0"/>
                <a:cs typeface="Times New Roman" panose="02020603050405020304" pitchFamily="18" charset="0"/>
              </a:rPr>
              <a:t>, movimentabili con muletto. Ciascun Ordine di esecuzione di sale in sacchi dovrà avere un valore minimo di 500,00 €, IVA esclusa. Ciascun Ordine di esecuzione di sale sfuso dovrà avere un valore minimo di 2.000,00 €, IVA esclusa. Resta facoltà del Fornitore dare seguito a Ordini di esecuzione di valore inferiore. </a:t>
            </a:r>
          </a:p>
          <a:p>
            <a:pPr lvl="0" algn="just">
              <a:spcAft>
                <a:spcPts val="1142"/>
              </a:spcAft>
            </a:pPr>
            <a:endParaRPr lang="it-IT"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796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281353" y="422031"/>
            <a:ext cx="11641015" cy="2731517"/>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lvl="0" algn="ctr">
              <a:spcAft>
                <a:spcPts val="1142"/>
              </a:spcAft>
            </a:pPr>
            <a:r>
              <a:rPr lang="it-IT" sz="1600" b="1" dirty="0">
                <a:latin typeface="Times New Roman" panose="02020603050405020304" pitchFamily="18" charset="0"/>
                <a:cs typeface="Times New Roman" panose="02020603050405020304" pitchFamily="18" charset="0"/>
              </a:rPr>
              <a:t>Accettazione Della Fornitura </a:t>
            </a:r>
          </a:p>
          <a:p>
            <a:pPr lvl="0" algn="just">
              <a:spcAft>
                <a:spcPts val="1142"/>
              </a:spcAft>
            </a:pPr>
            <a:r>
              <a:rPr lang="it-IT" sz="1600" dirty="0">
                <a:latin typeface="Times New Roman" panose="02020603050405020304" pitchFamily="18" charset="0"/>
                <a:cs typeface="Times New Roman" panose="02020603050405020304" pitchFamily="18" charset="0"/>
              </a:rPr>
              <a:t>L’Amministrazione verificherà, durante o successivamente alla consegna dei Prodotti, e comunque entro 30 (trenta) giorni solari dalla consegna, la regolarità della fornitura ovvero che tutto il materiale sia rispondente a quanto indicato, per quantitativi e tipologia, nell’Ordine di esecuzione. </a:t>
            </a:r>
          </a:p>
          <a:p>
            <a:pPr lvl="0" algn="just">
              <a:spcAft>
                <a:spcPts val="1142"/>
              </a:spcAft>
            </a:pPr>
            <a:r>
              <a:rPr lang="it-IT" sz="1600" dirty="0">
                <a:latin typeface="Times New Roman" panose="02020603050405020304" pitchFamily="18" charset="0"/>
                <a:cs typeface="Times New Roman" panose="02020603050405020304" pitchFamily="18" charset="0"/>
              </a:rPr>
              <a:t>La quantità del materiale sarà determinata con metodi geometrici, a numero, a peso o in litri, in relazione all’unità di misura prevista per ogni Prodotto nell'allegato “Elenco Prodotti e prezzi”. Il controllo del peso potrà avvenire direttamente nel mezzo di trasporto presso i pesi pubblici o attraverso la pesatura delle singole latte e sacchi. </a:t>
            </a:r>
          </a:p>
          <a:p>
            <a:pPr lvl="0" algn="just">
              <a:spcAft>
                <a:spcPts val="1142"/>
              </a:spcAft>
            </a:pPr>
            <a:r>
              <a:rPr lang="it-IT" sz="1600" dirty="0">
                <a:latin typeface="Times New Roman" panose="02020603050405020304" pitchFamily="18" charset="0"/>
                <a:cs typeface="Times New Roman" panose="02020603050405020304" pitchFamily="18" charset="0"/>
              </a:rPr>
              <a:t>Nel caso di fornitura non rispondente a quanto previsto nell’Ordine di esecuzione, la consegna sarà considerata parziale, con conseguente applicazione delle penali.</a:t>
            </a:r>
          </a:p>
        </p:txBody>
      </p:sp>
    </p:spTree>
    <p:extLst>
      <p:ext uri="{BB962C8B-B14F-4D97-AF65-F5344CB8AC3E}">
        <p14:creationId xmlns:p14="http://schemas.microsoft.com/office/powerpoint/2010/main" val="3218853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281353" y="422031"/>
            <a:ext cx="11641015" cy="6040115"/>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lvl="0" algn="ctr">
              <a:spcAft>
                <a:spcPts val="1142"/>
              </a:spcAft>
            </a:pPr>
            <a:r>
              <a:rPr lang="it-IT" sz="1600" dirty="0">
                <a:latin typeface="Times New Roman" panose="02020603050405020304" pitchFamily="18" charset="0"/>
                <a:cs typeface="Times New Roman" panose="02020603050405020304" pitchFamily="18" charset="0"/>
              </a:rPr>
              <a:t>INDISPONIBILITÀ TEMPORANEA PER ROTTURA DI STOCK</a:t>
            </a:r>
          </a:p>
          <a:p>
            <a:pPr lvl="0" algn="just">
              <a:spcAft>
                <a:spcPts val="1142"/>
              </a:spcAft>
            </a:pPr>
            <a:r>
              <a:rPr lang="it-IT" sz="1600" dirty="0">
                <a:latin typeface="Times New Roman" panose="02020603050405020304" pitchFamily="18" charset="0"/>
                <a:cs typeface="Times New Roman" panose="02020603050405020304" pitchFamily="18" charset="0"/>
              </a:rPr>
              <a:t>Con riferimento a ciascun lotto, nei casi di indisponibilità temporanea dovuta ad eventi occasionali di rotture di stock dei Prodotti, il Fornitore dovrà darne immediata comunicazione per iscritto alla SUAM nonché alle Amministrazioni contraenti, fatta salva la facoltà dell’Amministrazione contraente di non accettare tale richiesta.</a:t>
            </a:r>
          </a:p>
          <a:p>
            <a:pPr lvl="0" algn="just">
              <a:spcAft>
                <a:spcPts val="1142"/>
              </a:spcAft>
            </a:pPr>
            <a:r>
              <a:rPr lang="it-IT" sz="1600" dirty="0">
                <a:latin typeface="Times New Roman" panose="02020603050405020304" pitchFamily="18" charset="0"/>
                <a:cs typeface="Times New Roman" panose="02020603050405020304" pitchFamily="18" charset="0"/>
              </a:rPr>
              <a:t>In tale comunicazione il Fornitore dovrà indicare la data a partire dalla quale non potranno essere garantiti i termini di consegna (“data di rottura di stock”). </a:t>
            </a:r>
          </a:p>
          <a:p>
            <a:pPr lvl="0" algn="just">
              <a:spcAft>
                <a:spcPts val="1142"/>
              </a:spcAft>
            </a:pPr>
            <a:r>
              <a:rPr lang="it-IT" sz="1600" dirty="0">
                <a:latin typeface="Times New Roman" panose="02020603050405020304" pitchFamily="18" charset="0"/>
                <a:cs typeface="Times New Roman" panose="02020603050405020304" pitchFamily="18" charset="0"/>
              </a:rPr>
              <a:t>A seguito di tale comunicazione e per tutta la durata dell’indisponibilità temporanea, i termini temporali per gli Ordini di esecuzione in corso o inviati nel periodo di indisponibilità temporanea si intendono sospesi. </a:t>
            </a:r>
          </a:p>
          <a:p>
            <a:pPr lvl="0" algn="just">
              <a:spcAft>
                <a:spcPts val="1142"/>
              </a:spcAft>
            </a:pPr>
            <a:r>
              <a:rPr lang="it-IT" sz="1600" dirty="0">
                <a:latin typeface="Times New Roman" panose="02020603050405020304" pitchFamily="18" charset="0"/>
                <a:cs typeface="Times New Roman" panose="02020603050405020304" pitchFamily="18" charset="0"/>
              </a:rPr>
              <a:t>L’indisponibilità temporanea si intende cessata non oltre 10 (dieci) giorni lavorativi a partire dalla “data di rottura di stock” ovvero in data antecedente a tale termine e comunicata dal Fornitore. </a:t>
            </a:r>
          </a:p>
          <a:p>
            <a:pPr lvl="0" algn="just">
              <a:spcAft>
                <a:spcPts val="1142"/>
              </a:spcAft>
            </a:pPr>
            <a:r>
              <a:rPr lang="it-IT" sz="1600" dirty="0">
                <a:latin typeface="Times New Roman" panose="02020603050405020304" pitchFamily="18" charset="0"/>
                <a:cs typeface="Times New Roman" panose="02020603050405020304" pitchFamily="18" charset="0"/>
              </a:rPr>
              <a:t>Con riferimento a ciascun lotto, il Fornitore potrà attivare la pratica di indisponibilità temporanea dei Prodotti per rottura di stock non più di una volta per ciascun semestre, a partire dalla data di attivazione della Convenzione e per tutta la durata della stessa e dei singoli Contratti di Fornitura. </a:t>
            </a:r>
          </a:p>
          <a:p>
            <a:pPr lvl="0" algn="just">
              <a:spcAft>
                <a:spcPts val="1142"/>
              </a:spcAft>
            </a:pPr>
            <a:r>
              <a:rPr lang="it-IT" sz="1600" dirty="0">
                <a:latin typeface="Times New Roman" panose="02020603050405020304" pitchFamily="18" charset="0"/>
                <a:cs typeface="Times New Roman" panose="02020603050405020304" pitchFamily="18" charset="0"/>
              </a:rPr>
              <a:t>Ulteriori comunicazioni di indisponibilità temporanea dei Prodotti per rottura di stock non verranno tenute in considerazione e, in caso di mancato rispetto dei termini di consegna previsti dal presente capitolato, verranno applicate le penali per mancato rispetto dei tempi di consegna</a:t>
            </a:r>
          </a:p>
          <a:p>
            <a:pPr lvl="0" algn="ctr">
              <a:spcAft>
                <a:spcPts val="1142"/>
              </a:spcAft>
            </a:pPr>
            <a:endParaRPr lang="it-IT" sz="1600" dirty="0">
              <a:latin typeface="Times New Roman" panose="02020603050405020304" pitchFamily="18" charset="0"/>
              <a:cs typeface="Times New Roman" panose="02020603050405020304" pitchFamily="18" charset="0"/>
            </a:endParaRPr>
          </a:p>
          <a:p>
            <a:pPr lvl="0" algn="ctr">
              <a:spcAft>
                <a:spcPts val="1142"/>
              </a:spcAft>
            </a:pPr>
            <a:endParaRPr lang="it-IT" sz="1600" dirty="0">
              <a:latin typeface="Times New Roman" panose="02020603050405020304" pitchFamily="18" charset="0"/>
              <a:cs typeface="Times New Roman" panose="02020603050405020304" pitchFamily="18" charset="0"/>
            </a:endParaRPr>
          </a:p>
          <a:p>
            <a:pPr lvl="0" algn="ctr">
              <a:spcAft>
                <a:spcPts val="1142"/>
              </a:spcAft>
            </a:pPr>
            <a:r>
              <a:rPr lang="it-IT" sz="1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929496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1383F08-B3D9-4771-8D4F-11F0A8A04D04}"/>
              </a:ext>
            </a:extLst>
          </p:cNvPr>
          <p:cNvSpPr/>
          <p:nvPr/>
        </p:nvSpPr>
        <p:spPr>
          <a:xfrm>
            <a:off x="478301" y="444033"/>
            <a:ext cx="11408899" cy="486287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endParaRPr lang="it-IT" sz="2800" b="1" dirty="0">
              <a:latin typeface="Times New Roman" panose="02020603050405020304" pitchFamily="18" charset="0"/>
              <a:cs typeface="Times New Roman" panose="02020603050405020304" pitchFamily="18" charset="0"/>
            </a:endParaRPr>
          </a:p>
          <a:p>
            <a:pPr algn="ctr"/>
            <a:r>
              <a:rPr lang="it-IT" sz="1600" b="1" dirty="0">
                <a:latin typeface="Times New Roman" panose="02020603050405020304" pitchFamily="18" charset="0"/>
                <a:cs typeface="Times New Roman" panose="02020603050405020304" pitchFamily="18" charset="0"/>
              </a:rPr>
              <a:t>INFORMAZIONI E CHIARIMENTI</a:t>
            </a:r>
          </a:p>
          <a:p>
            <a:endParaRPr lang="it-IT" sz="1600"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Per ulteriori informazioni e chiarimenti è possibile contattare:  Regione Marche -Servizio Stazione Unica Appaltante - P.F. Soggetto Aggregatore. </a:t>
            </a:r>
          </a:p>
          <a:p>
            <a:r>
              <a:rPr lang="it-IT" sz="1600" dirty="0">
                <a:latin typeface="Times New Roman" panose="02020603050405020304" pitchFamily="18" charset="0"/>
                <a:cs typeface="Times New Roman" panose="02020603050405020304" pitchFamily="18" charset="0"/>
              </a:rPr>
              <a:t>La struttura ha sede ad Ancona in Via Palestro, 19 - Cap 60122.</a:t>
            </a:r>
          </a:p>
          <a:p>
            <a:r>
              <a:rPr lang="it-IT" sz="1600" b="1" dirty="0">
                <a:latin typeface="Times New Roman" panose="02020603050405020304" pitchFamily="18" charset="0"/>
                <a:cs typeface="Times New Roman" panose="02020603050405020304" pitchFamily="18" charset="0"/>
              </a:rPr>
              <a:t>E-mail: funzione.soggettoaggregatore@regione.marche.it </a:t>
            </a:r>
          </a:p>
          <a:p>
            <a:r>
              <a:rPr lang="fr-FR" sz="1600" b="1" dirty="0">
                <a:latin typeface="Times New Roman" panose="02020603050405020304" pitchFamily="18" charset="0"/>
                <a:cs typeface="Times New Roman" panose="02020603050405020304" pitchFamily="18" charset="0"/>
              </a:rPr>
              <a:t>PEC: </a:t>
            </a:r>
            <a:r>
              <a:rPr lang="fr-FR" sz="1600" b="1" dirty="0">
                <a:latin typeface="Times New Roman" panose="02020603050405020304" pitchFamily="18" charset="0"/>
                <a:cs typeface="Times New Roman" panose="02020603050405020304" pitchFamily="18" charset="0"/>
                <a:hlinkClick r:id="rId2"/>
              </a:rPr>
              <a:t>regione.marche.suam@emarche.it</a:t>
            </a:r>
            <a:endParaRPr lang="fr-FR" sz="1600" b="1" dirty="0">
              <a:latin typeface="Times New Roman" panose="02020603050405020304" pitchFamily="18" charset="0"/>
              <a:cs typeface="Times New Roman" panose="02020603050405020304" pitchFamily="18" charset="0"/>
            </a:endParaRPr>
          </a:p>
          <a:p>
            <a:endParaRPr lang="it-IT" sz="1600" b="1"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Per informazioni di carattere tecnico e per chiarimenti sull’uso della Piattaforma GT SUAM è possibile contattare l’assistenza TASK ai seguenti recapiti:</a:t>
            </a:r>
            <a:endParaRPr lang="it-IT" sz="1600" dirty="0">
              <a:solidFill>
                <a:srgbClr val="FFFF00"/>
              </a:solidFill>
              <a:highlight>
                <a:srgbClr val="FFFF00"/>
              </a:highlight>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 Tel: 0733 280140</a:t>
            </a:r>
          </a:p>
          <a:p>
            <a:r>
              <a:rPr lang="it-IT" sz="1600" dirty="0">
                <a:latin typeface="Times New Roman" panose="02020603050405020304" pitchFamily="18" charset="0"/>
                <a:cs typeface="Times New Roman" panose="02020603050405020304" pitchFamily="18" charset="0"/>
              </a:rPr>
              <a:t>- Indirizzo mail: </a:t>
            </a:r>
            <a:r>
              <a:rPr lang="it-IT" sz="1600" dirty="0">
                <a:latin typeface="Times New Roman" panose="02020603050405020304" pitchFamily="18" charset="0"/>
                <a:cs typeface="Times New Roman" panose="02020603050405020304" pitchFamily="18" charset="0"/>
                <a:hlinkClick r:id="rId3"/>
              </a:rPr>
              <a:t>assistenza.appalti@sinp.net</a:t>
            </a:r>
            <a:r>
              <a:rPr lang="it-IT" sz="1600" dirty="0">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8736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p:txBody>
          <a:bodyPr>
            <a:normAutofit/>
          </a:bodyPr>
          <a:lstStyle/>
          <a:p>
            <a:pPr algn="ctr" defTabSz="896938"/>
            <a:r>
              <a:rPr lang="it-IT" sz="2400" b="1" dirty="0">
                <a:latin typeface="Times New Roman" panose="02020603050405020304" pitchFamily="18" charset="0"/>
                <a:cs typeface="Times New Roman" panose="02020603050405020304" pitchFamily="18" charset="0"/>
              </a:rPr>
              <a:t>PREMESSA</a:t>
            </a: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235974" y="2145856"/>
            <a:ext cx="11680723" cy="4549912"/>
          </a:xfrm>
        </p:spPr>
        <p:txBody>
          <a:bodyPr>
            <a:noAutofit/>
          </a:bodyPr>
          <a:lstStyle/>
          <a:p>
            <a:pPr marL="0" lv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La Convenzione per </a:t>
            </a:r>
            <a:r>
              <a:rPr lang="it-IT" sz="1600" dirty="0">
                <a:latin typeface="Times New Roman" panose="02020603050405020304" pitchFamily="18" charset="0"/>
                <a:cs typeface="Times New Roman" panose="02020603050405020304" pitchFamily="18" charset="0"/>
              </a:rPr>
              <a:t>l’affidamento della fornitura di  segnaletica stradale, di conglomerato bituminoso a freddo e di sali antighiaccio a basso impatto ambientale destinata alle Amministrazioni della Regione Marche </a:t>
            </a:r>
            <a:r>
              <a:rPr lang="it-IT" sz="1600" dirty="0">
                <a:solidFill>
                  <a:srgbClr val="1C1C1C"/>
                </a:solidFill>
                <a:latin typeface="Times New Roman" panose="02020603050405020304" pitchFamily="18" charset="0"/>
                <a:cs typeface="Times New Roman" panose="02020603050405020304" pitchFamily="18" charset="0"/>
              </a:rPr>
              <a:t>è stipulata dalla SUAM, in qualità di Soggetto aggregatore, ai sensi dell’articolo 26 della Legge n. 488 del 1999.</a:t>
            </a:r>
          </a:p>
          <a:p>
            <a:pPr marL="0" lvl="0" indent="0" algn="just">
              <a:lnSpc>
                <a:spcPct val="100000"/>
              </a:lnSpc>
              <a:spcBef>
                <a:spcPts val="0"/>
              </a:spcBef>
              <a:buNone/>
            </a:pPr>
            <a:r>
              <a:rPr lang="it-IT" sz="1600" dirty="0">
                <a:solidFill>
                  <a:srgbClr val="1C1C1C"/>
                </a:solidFill>
                <a:latin typeface="Times New Roman" panose="02020603050405020304" pitchFamily="18" charset="0"/>
                <a:cs typeface="Times New Roman" panose="02020603050405020304" pitchFamily="18" charset="0"/>
              </a:rPr>
              <a:t>Il Fornitore, mediante la stipula della suddetta Convenzione, è obbligato ad accettare i c.d. Ordinativi di fornitura emessi dalle Amministrazioni contraenti, i quali rappresentano i contratti attuativi della Convenzione stessa.</a:t>
            </a:r>
          </a:p>
          <a:p>
            <a:pPr marL="0" lvl="0" indent="0" algn="just">
              <a:lnSpc>
                <a:spcPct val="100000"/>
              </a:lnSpc>
              <a:spcBef>
                <a:spcPts val="0"/>
              </a:spcBef>
              <a:buNone/>
            </a:pPr>
            <a:endParaRPr lang="it-IT" sz="1600" dirty="0">
              <a:solidFill>
                <a:srgbClr val="1C1C1C"/>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La durata della Convenzioni è pari a </a:t>
            </a:r>
            <a:r>
              <a:rPr lang="it-IT" sz="1600" b="1" dirty="0">
                <a:solidFill>
                  <a:srgbClr val="1C1C1C"/>
                </a:solidFill>
                <a:latin typeface="Times New Roman" panose="02020603050405020304" pitchFamily="18" charset="0"/>
                <a:cs typeface="Times New Roman" panose="02020603050405020304" pitchFamily="18" charset="0"/>
              </a:rPr>
              <a:t>36 mesi </a:t>
            </a:r>
            <a:r>
              <a:rPr lang="it-IT" sz="1600" dirty="0">
                <a:solidFill>
                  <a:srgbClr val="1C1C1C"/>
                </a:solidFill>
                <a:latin typeface="Times New Roman" panose="02020603050405020304" pitchFamily="18" charset="0"/>
                <a:cs typeface="Times New Roman" panose="02020603050405020304" pitchFamily="18" charset="0"/>
              </a:rPr>
              <a:t>decorrenti dal </a:t>
            </a:r>
            <a:r>
              <a:rPr lang="it-IT" sz="1600" dirty="0">
                <a:latin typeface="Times New Roman" panose="02020603050405020304" pitchFamily="18" charset="0"/>
                <a:cs typeface="Times New Roman" panose="02020603050405020304" pitchFamily="18" charset="0"/>
              </a:rPr>
              <a:t>05/08/2021, per i lotti 3,4,5,6, e </a:t>
            </a:r>
            <a:r>
              <a:rPr lang="it-IT" sz="1600" dirty="0" smtClean="0">
                <a:latin typeface="Times New Roman" panose="02020603050405020304" pitchFamily="18" charset="0"/>
                <a:cs typeface="Times New Roman" panose="02020603050405020304" pitchFamily="18" charset="0"/>
              </a:rPr>
              <a:t>7 e dal </a:t>
            </a:r>
            <a:r>
              <a:rPr lang="it-IT" sz="1600" dirty="0" smtClean="0">
                <a:latin typeface="Times New Roman" panose="02020603050405020304" pitchFamily="18" charset="0"/>
                <a:cs typeface="Times New Roman" panose="02020603050405020304" pitchFamily="18" charset="0"/>
              </a:rPr>
              <a:t>31/05/2021 </a:t>
            </a:r>
            <a:r>
              <a:rPr lang="it-IT" sz="1600" dirty="0" smtClean="0">
                <a:latin typeface="Times New Roman" panose="02020603050405020304" pitchFamily="18" charset="0"/>
                <a:cs typeface="Times New Roman" panose="02020603050405020304" pitchFamily="18" charset="0"/>
              </a:rPr>
              <a:t>per i lotti 1 e 2.</a:t>
            </a:r>
            <a:endParaRPr lang="it-IT" sz="1600" dirty="0">
              <a:latin typeface="Times New Roman" panose="02020603050405020304" pitchFamily="18" charset="0"/>
              <a:cs typeface="Times New Roman" panose="02020603050405020304" pitchFamily="18" charset="0"/>
            </a:endParaRPr>
          </a:p>
          <a:p>
            <a:pPr marL="0" lv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All’interno del periodo di validità della Convenzione, le Amministrazioni contraenti potranno emettere Ordinativi di Fornitura per importi complessivi pari al massimale contrattuale.</a:t>
            </a:r>
          </a:p>
          <a:p>
            <a:pPr marL="0" lv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Gli Ordinativi di fornitura emessi dalle singole Amministrazioni contraenti avranno durata massima di </a:t>
            </a:r>
            <a:r>
              <a:rPr lang="it-IT" sz="1600" b="1" dirty="0">
                <a:solidFill>
                  <a:srgbClr val="1C1C1C"/>
                </a:solidFill>
                <a:latin typeface="Times New Roman" panose="02020603050405020304" pitchFamily="18" charset="0"/>
                <a:cs typeface="Times New Roman" panose="02020603050405020304" pitchFamily="18" charset="0"/>
              </a:rPr>
              <a:t>36 mesi.</a:t>
            </a:r>
          </a:p>
          <a:p>
            <a:pPr marL="0" lv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La durata degli Ordinativi di fornitura in corso di esecuzione potrà essere modificata per il tempo strettamente necessario alla conclusione delle procedure necessarie per l’individuazione del nuovo contraente ai sensi dell’art. 106, comma 11, del Codice. In caso di proroga, il contraente è tenuto all’esecuzione delle prestazioni oggetto della Convenzione agli stessi - o più favorevoli - prezzi, patti e condizioni.</a:t>
            </a:r>
          </a:p>
        </p:txBody>
      </p:sp>
    </p:spTree>
    <p:extLst>
      <p:ext uri="{BB962C8B-B14F-4D97-AF65-F5344CB8AC3E}">
        <p14:creationId xmlns:p14="http://schemas.microsoft.com/office/powerpoint/2010/main" val="2511009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7DB877-81E7-4EEE-A77D-871D037E4AF1}"/>
              </a:ext>
            </a:extLst>
          </p:cNvPr>
          <p:cNvSpPr>
            <a:spLocks noGrp="1"/>
          </p:cNvSpPr>
          <p:nvPr>
            <p:ph type="title"/>
          </p:nvPr>
        </p:nvSpPr>
        <p:spPr>
          <a:xfrm>
            <a:off x="1115568" y="747422"/>
            <a:ext cx="10168128" cy="628153"/>
          </a:xfrm>
        </p:spPr>
        <p:txBody>
          <a:bodyPr>
            <a:normAutofit fontScale="90000"/>
          </a:bodyPr>
          <a:lstStyle/>
          <a:p>
            <a:pPr lvl="0" algn="ctr">
              <a:lnSpc>
                <a:spcPct val="110000"/>
              </a:lnSpc>
              <a:spcBef>
                <a:spcPts val="1000"/>
              </a:spcBef>
            </a:pPr>
            <a:r>
              <a:rPr lang="it-IT" sz="2000" b="1" dirty="0">
                <a:solidFill>
                  <a:srgbClr val="000000"/>
                </a:solidFill>
                <a:latin typeface="Times New Roman" panose="02020603050405020304" pitchFamily="18" charset="0"/>
                <a:ea typeface="+mn-ea"/>
                <a:cs typeface="Times New Roman" panose="02020603050405020304" pitchFamily="18" charset="0"/>
              </a:rPr>
              <a:t/>
            </a:r>
            <a:br>
              <a:rPr lang="it-IT" sz="2000" b="1" dirty="0">
                <a:solidFill>
                  <a:srgbClr val="000000"/>
                </a:solidFill>
                <a:latin typeface="Times New Roman" panose="02020603050405020304" pitchFamily="18" charset="0"/>
                <a:ea typeface="+mn-ea"/>
                <a:cs typeface="Times New Roman" panose="02020603050405020304" pitchFamily="18" charset="0"/>
              </a:rPr>
            </a:br>
            <a:r>
              <a:rPr lang="it-IT" sz="2700" b="1" dirty="0">
                <a:solidFill>
                  <a:srgbClr val="000000"/>
                </a:solidFill>
                <a:latin typeface="Times New Roman" panose="02020603050405020304" pitchFamily="18" charset="0"/>
                <a:ea typeface="+mn-ea"/>
                <a:cs typeface="Times New Roman" panose="02020603050405020304" pitchFamily="18" charset="0"/>
              </a:rPr>
              <a:t>LOTTI E FORNITORI</a:t>
            </a:r>
            <a:br>
              <a:rPr lang="it-IT" sz="2700" b="1" dirty="0">
                <a:solidFill>
                  <a:srgbClr val="000000"/>
                </a:solidFill>
                <a:latin typeface="Times New Roman" panose="02020603050405020304" pitchFamily="18" charset="0"/>
                <a:ea typeface="+mn-ea"/>
                <a:cs typeface="Times New Roman" panose="02020603050405020304" pitchFamily="18" charset="0"/>
              </a:rPr>
            </a:br>
            <a:endParaRPr lang="it-IT" sz="2700"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9B364CAC-B0B1-4113-A51D-581485BF7CDE}"/>
              </a:ext>
            </a:extLst>
          </p:cNvPr>
          <p:cNvSpPr>
            <a:spLocks noGrp="1"/>
          </p:cNvSpPr>
          <p:nvPr>
            <p:ph idx="1"/>
          </p:nvPr>
        </p:nvSpPr>
        <p:spPr>
          <a:xfrm>
            <a:off x="553916" y="2250831"/>
            <a:ext cx="11139854" cy="4404945"/>
          </a:xfrm>
        </p:spPr>
        <p:txBody>
          <a:bodyPr>
            <a:noAutofit/>
          </a:bodyPr>
          <a:lstStyle/>
          <a:p>
            <a:pPr algn="just"/>
            <a:r>
              <a:rPr lang="it-IT" sz="1400" b="1" dirty="0">
                <a:solidFill>
                  <a:srgbClr val="444444"/>
                </a:solidFill>
                <a:latin typeface="Times New Roman" panose="02020603050405020304" pitchFamily="18" charset="0"/>
                <a:cs typeface="Times New Roman" panose="02020603050405020304" pitchFamily="18" charset="0"/>
              </a:rPr>
              <a:t>Lotto 1 - </a:t>
            </a:r>
            <a:r>
              <a:rPr lang="it-IT" sz="1400" dirty="0">
                <a:latin typeface="Times New Roman" panose="02020603050405020304" pitchFamily="18" charset="0"/>
                <a:cs typeface="Times New Roman" panose="02020603050405020304" pitchFamily="18" charset="0"/>
              </a:rPr>
              <a:t>Segnaletica stradale orizzontale, Segnaletica stradale verticale, Segnaletica stradale complementare, Materiali per segnaletica temporanea, mobile, accessori vari per le Province di Ancona e Pesaro </a:t>
            </a:r>
            <a:r>
              <a:rPr lang="it-IT" sz="1400" dirty="0">
                <a:latin typeface="Times New Roman" panose="02020603050405020304" pitchFamily="18" charset="0"/>
                <a:cs typeface="Times New Roman" panose="02020603050405020304" pitchFamily="18" charset="0"/>
                <a:sym typeface="Wingdings" panose="05000000000000000000" pitchFamily="2" charset="2"/>
              </a:rPr>
              <a:t> </a:t>
            </a:r>
            <a:r>
              <a:rPr lang="it-IT" sz="1400" b="1" dirty="0">
                <a:latin typeface="Times New Roman" panose="02020603050405020304" pitchFamily="18" charset="0"/>
                <a:ea typeface="Calibri" panose="020F0502020204030204" pitchFamily="34" charset="0"/>
              </a:rPr>
              <a:t>ATI SEGNAL SYSTEM NUOVA LAGOPLAST</a:t>
            </a:r>
            <a:r>
              <a:rPr lang="it-IT" sz="1400" dirty="0" smtClean="0">
                <a:latin typeface="Times New Roman" panose="02020603050405020304" pitchFamily="18" charset="0"/>
                <a:cs typeface="Times New Roman" panose="02020603050405020304" pitchFamily="18" charset="0"/>
              </a:rPr>
              <a:t>;</a:t>
            </a:r>
            <a:endParaRPr lang="it-IT" sz="1400" dirty="0">
              <a:latin typeface="Times New Roman" panose="02020603050405020304" pitchFamily="18" charset="0"/>
              <a:cs typeface="Times New Roman" panose="02020603050405020304" pitchFamily="18" charset="0"/>
            </a:endParaRPr>
          </a:p>
          <a:p>
            <a:pPr lvl="0" algn="just"/>
            <a:r>
              <a:rPr lang="it-IT" sz="1400" b="1" dirty="0">
                <a:solidFill>
                  <a:srgbClr val="444444"/>
                </a:solidFill>
                <a:latin typeface="Times New Roman" panose="02020603050405020304" pitchFamily="18" charset="0"/>
                <a:cs typeface="Times New Roman" panose="02020603050405020304" pitchFamily="18" charset="0"/>
              </a:rPr>
              <a:t>Lotto 2 - </a:t>
            </a:r>
            <a:r>
              <a:rPr lang="it-IT" sz="1400" dirty="0">
                <a:latin typeface="Times New Roman" panose="02020603050405020304" pitchFamily="18" charset="0"/>
                <a:cs typeface="Times New Roman" panose="02020603050405020304" pitchFamily="18" charset="0"/>
              </a:rPr>
              <a:t>Segnaletica stradale orizzontale, Segnaletica stradale verticale, Segnaletica stradale complementare, Materiali per segnaletica temporanea, mobile, accessori vari per le Province di Macerata, Fermo e Ascoli Piceno </a:t>
            </a:r>
            <a:r>
              <a:rPr lang="it-IT" sz="1400" dirty="0">
                <a:latin typeface="Times New Roman" panose="02020603050405020304" pitchFamily="18" charset="0"/>
                <a:cs typeface="Times New Roman" panose="02020603050405020304" pitchFamily="18" charset="0"/>
                <a:sym typeface="Wingdings" panose="05000000000000000000" pitchFamily="2" charset="2"/>
              </a:rPr>
              <a:t> </a:t>
            </a:r>
            <a:r>
              <a:rPr lang="it-IT" sz="1400" b="1" dirty="0">
                <a:latin typeface="Times New Roman" panose="02020603050405020304" pitchFamily="18" charset="0"/>
                <a:ea typeface="Calibri" panose="020F0502020204030204" pitchFamily="34" charset="0"/>
              </a:rPr>
              <a:t>ATI SEGNAL SYSTEM NUOVA LAGOPLAST</a:t>
            </a:r>
            <a:r>
              <a:rPr lang="it-IT" sz="1400" dirty="0" smtClean="0">
                <a:solidFill>
                  <a:srgbClr val="000000"/>
                </a:solidFill>
                <a:latin typeface="Times New Roman" panose="02020603050405020304" pitchFamily="18" charset="0"/>
                <a:cs typeface="Times New Roman" panose="02020603050405020304" pitchFamily="18" charset="0"/>
              </a:rPr>
              <a:t>;</a:t>
            </a:r>
            <a:endParaRPr lang="it-IT" sz="1400" b="1" dirty="0">
              <a:solidFill>
                <a:srgbClr val="444444"/>
              </a:solidFill>
              <a:latin typeface="Times New Roman" panose="02020603050405020304" pitchFamily="18" charset="0"/>
              <a:cs typeface="Times New Roman" panose="02020603050405020304" pitchFamily="18" charset="0"/>
            </a:endParaRPr>
          </a:p>
          <a:p>
            <a:pPr algn="just"/>
            <a:r>
              <a:rPr lang="it-IT" sz="1400" b="1" dirty="0">
                <a:solidFill>
                  <a:srgbClr val="444444"/>
                </a:solidFill>
                <a:latin typeface="Times New Roman" panose="02020603050405020304" pitchFamily="18" charset="0"/>
                <a:cs typeface="Times New Roman" panose="02020603050405020304" pitchFamily="18" charset="0"/>
              </a:rPr>
              <a:t>Lotto 3 - </a:t>
            </a:r>
            <a:r>
              <a:rPr lang="it-IT" sz="1400" dirty="0">
                <a:latin typeface="Times New Roman" panose="02020603050405020304" pitchFamily="18" charset="0"/>
                <a:cs typeface="Times New Roman" panose="02020603050405020304" pitchFamily="18" charset="0"/>
              </a:rPr>
              <a:t>Conglomerato bituminoso a freddo tradizionale per le Province di Ancona e Pesaro </a:t>
            </a:r>
            <a:r>
              <a:rPr lang="it-IT" sz="1400" dirty="0">
                <a:latin typeface="Times New Roman" panose="02020603050405020304" pitchFamily="18" charset="0"/>
                <a:cs typeface="Times New Roman" panose="02020603050405020304" pitchFamily="18" charset="0"/>
                <a:sym typeface="Wingdings" panose="05000000000000000000" pitchFamily="2" charset="2"/>
              </a:rPr>
              <a:t> </a:t>
            </a:r>
            <a:r>
              <a:rPr lang="it-IT" sz="1400" b="1" dirty="0">
                <a:latin typeface="Times New Roman" panose="02020603050405020304" pitchFamily="18" charset="0"/>
                <a:cs typeface="Times New Roman" panose="02020603050405020304" pitchFamily="18" charset="0"/>
                <a:sym typeface="Wingdings" panose="05000000000000000000" pitchFamily="2" charset="2"/>
              </a:rPr>
              <a:t>ROCKOLORS S.R.L.</a:t>
            </a:r>
            <a:r>
              <a:rPr lang="it-IT" sz="1400" dirty="0">
                <a:latin typeface="Times New Roman" panose="02020603050405020304" pitchFamily="18" charset="0"/>
                <a:cs typeface="Times New Roman" panose="02020603050405020304" pitchFamily="18" charset="0"/>
                <a:sym typeface="Wingdings" panose="05000000000000000000" pitchFamily="2" charset="2"/>
              </a:rPr>
              <a:t>;</a:t>
            </a:r>
            <a:endParaRPr lang="it-IT" sz="1400" dirty="0">
              <a:solidFill>
                <a:srgbClr val="444444"/>
              </a:solidFill>
              <a:latin typeface="Times New Roman" panose="02020603050405020304" pitchFamily="18" charset="0"/>
              <a:cs typeface="Times New Roman" panose="02020603050405020304" pitchFamily="18" charset="0"/>
            </a:endParaRPr>
          </a:p>
          <a:p>
            <a:pPr algn="just"/>
            <a:r>
              <a:rPr lang="it-IT" sz="1400" b="1" dirty="0">
                <a:solidFill>
                  <a:srgbClr val="444444"/>
                </a:solidFill>
                <a:latin typeface="Times New Roman" panose="02020603050405020304" pitchFamily="18" charset="0"/>
                <a:cs typeface="Times New Roman" panose="02020603050405020304" pitchFamily="18" charset="0"/>
              </a:rPr>
              <a:t>Lotto 4 - </a:t>
            </a:r>
            <a:r>
              <a:rPr lang="it-IT" sz="1400" dirty="0">
                <a:latin typeface="Times New Roman" panose="02020603050405020304" pitchFamily="18" charset="0"/>
                <a:cs typeface="Times New Roman" panose="02020603050405020304" pitchFamily="18" charset="0"/>
              </a:rPr>
              <a:t>Conglomerato bituminoso a freddo tradizionale per le Province di Macerata, Fermo e Ascoli Piceno </a:t>
            </a:r>
            <a:r>
              <a:rPr lang="it-IT" sz="1400" dirty="0">
                <a:latin typeface="Times New Roman" panose="02020603050405020304" pitchFamily="18" charset="0"/>
                <a:cs typeface="Times New Roman" panose="02020603050405020304" pitchFamily="18" charset="0"/>
                <a:sym typeface="Wingdings" panose="05000000000000000000" pitchFamily="2" charset="2"/>
              </a:rPr>
              <a:t> </a:t>
            </a:r>
            <a:r>
              <a:rPr lang="it-IT" sz="1400" b="1" dirty="0">
                <a:latin typeface="Times New Roman" panose="02020603050405020304" pitchFamily="18" charset="0"/>
                <a:cs typeface="Times New Roman" panose="02020603050405020304" pitchFamily="18" charset="0"/>
                <a:sym typeface="Wingdings" panose="05000000000000000000" pitchFamily="2" charset="2"/>
              </a:rPr>
              <a:t>ROCKOLORS S.R.L.</a:t>
            </a:r>
            <a:r>
              <a:rPr lang="it-IT" sz="1400" dirty="0">
                <a:latin typeface="Times New Roman" panose="02020603050405020304" pitchFamily="18" charset="0"/>
                <a:cs typeface="Times New Roman" panose="02020603050405020304" pitchFamily="18" charset="0"/>
                <a:sym typeface="Wingdings" panose="05000000000000000000" pitchFamily="2" charset="2"/>
              </a:rPr>
              <a:t>;</a:t>
            </a:r>
            <a:endParaRPr lang="it-IT" sz="1400" dirty="0">
              <a:solidFill>
                <a:srgbClr val="444444"/>
              </a:solidFill>
              <a:latin typeface="Times New Roman" panose="02020603050405020304" pitchFamily="18" charset="0"/>
              <a:cs typeface="Times New Roman" panose="02020603050405020304" pitchFamily="18" charset="0"/>
            </a:endParaRPr>
          </a:p>
          <a:p>
            <a:pPr algn="just"/>
            <a:r>
              <a:rPr lang="it-IT" sz="1400" b="1" dirty="0">
                <a:solidFill>
                  <a:srgbClr val="444444"/>
                </a:solidFill>
                <a:latin typeface="Times New Roman" panose="02020603050405020304" pitchFamily="18" charset="0"/>
                <a:cs typeface="Times New Roman" panose="02020603050405020304" pitchFamily="18" charset="0"/>
              </a:rPr>
              <a:t>Lotto 5 - </a:t>
            </a:r>
            <a:r>
              <a:rPr lang="it-IT" sz="1400" dirty="0">
                <a:latin typeface="Times New Roman" panose="02020603050405020304" pitchFamily="18" charset="0"/>
                <a:cs typeface="Times New Roman" panose="02020603050405020304" pitchFamily="18" charset="0"/>
              </a:rPr>
              <a:t>Conglomerato bituminoso a freddo prestazionale per le Province di Ancona, Pesaro, Macerata, Fermo e Ascoli Piceno </a:t>
            </a:r>
            <a:r>
              <a:rPr lang="it-IT" sz="1400" dirty="0">
                <a:latin typeface="Times New Roman" panose="02020603050405020304" pitchFamily="18" charset="0"/>
                <a:cs typeface="Times New Roman" panose="02020603050405020304" pitchFamily="18" charset="0"/>
                <a:sym typeface="Wingdings" panose="05000000000000000000" pitchFamily="2" charset="2"/>
              </a:rPr>
              <a:t> </a:t>
            </a:r>
            <a:r>
              <a:rPr lang="it-IT" sz="1400" b="1" dirty="0">
                <a:latin typeface="Times New Roman" panose="02020603050405020304" pitchFamily="18" charset="0"/>
                <a:cs typeface="Times New Roman" panose="02020603050405020304" pitchFamily="18" charset="0"/>
              </a:rPr>
              <a:t>ADRIATICA ASFALTI SRL UNIPERSONALE</a:t>
            </a:r>
            <a:r>
              <a:rPr lang="it-IT" sz="1400" dirty="0">
                <a:latin typeface="Times New Roman" panose="02020603050405020304" pitchFamily="18" charset="0"/>
                <a:cs typeface="Times New Roman" panose="02020603050405020304" pitchFamily="18" charset="0"/>
              </a:rPr>
              <a:t>;</a:t>
            </a:r>
            <a:endParaRPr lang="it-IT" sz="1400" b="1" dirty="0">
              <a:solidFill>
                <a:srgbClr val="444444"/>
              </a:solidFill>
              <a:latin typeface="Times New Roman" panose="02020603050405020304" pitchFamily="18" charset="0"/>
              <a:cs typeface="Times New Roman" panose="02020603050405020304" pitchFamily="18" charset="0"/>
            </a:endParaRPr>
          </a:p>
          <a:p>
            <a:pPr algn="just"/>
            <a:r>
              <a:rPr lang="it-IT" sz="1400" b="1" dirty="0">
                <a:solidFill>
                  <a:srgbClr val="444444"/>
                </a:solidFill>
                <a:latin typeface="Times New Roman" panose="02020603050405020304" pitchFamily="18" charset="0"/>
                <a:cs typeface="Times New Roman" panose="02020603050405020304" pitchFamily="18" charset="0"/>
              </a:rPr>
              <a:t>Lotto 6 - </a:t>
            </a:r>
            <a:r>
              <a:rPr lang="it-IT" sz="1400" dirty="0">
                <a:latin typeface="Times New Roman" panose="02020603050405020304" pitchFamily="18" charset="0"/>
                <a:cs typeface="Times New Roman" panose="02020603050405020304" pitchFamily="18" charset="0"/>
              </a:rPr>
              <a:t>Sale antighiaccio (salgemma) per le Province di Ancona e Pesaro </a:t>
            </a:r>
            <a:r>
              <a:rPr lang="it-IT" sz="1400" dirty="0">
                <a:latin typeface="Times New Roman" panose="02020603050405020304" pitchFamily="18" charset="0"/>
                <a:cs typeface="Times New Roman" panose="02020603050405020304" pitchFamily="18" charset="0"/>
                <a:sym typeface="Wingdings" panose="05000000000000000000" pitchFamily="2" charset="2"/>
              </a:rPr>
              <a:t> </a:t>
            </a:r>
            <a:r>
              <a:rPr lang="it-IT" sz="1400" b="1" dirty="0">
                <a:latin typeface="Times New Roman" panose="02020603050405020304" pitchFamily="18" charset="0"/>
                <a:cs typeface="Times New Roman" panose="02020603050405020304" pitchFamily="18" charset="0"/>
              </a:rPr>
              <a:t>IMPRESA D’ALOISO S.R.L.</a:t>
            </a:r>
            <a:r>
              <a:rPr lang="it-IT" sz="1400" dirty="0">
                <a:latin typeface="Times New Roman" panose="02020603050405020304" pitchFamily="18" charset="0"/>
                <a:cs typeface="Times New Roman" panose="02020603050405020304" pitchFamily="18" charset="0"/>
              </a:rPr>
              <a:t>;</a:t>
            </a:r>
            <a:endParaRPr lang="it-IT" sz="1400" dirty="0">
              <a:solidFill>
                <a:srgbClr val="444444"/>
              </a:solidFill>
              <a:latin typeface="Times New Roman" panose="02020603050405020304" pitchFamily="18" charset="0"/>
              <a:cs typeface="Times New Roman" panose="02020603050405020304" pitchFamily="18" charset="0"/>
            </a:endParaRPr>
          </a:p>
          <a:p>
            <a:pPr lvl="0" algn="just"/>
            <a:r>
              <a:rPr lang="it-IT" sz="1400" b="1" dirty="0">
                <a:solidFill>
                  <a:srgbClr val="444444"/>
                </a:solidFill>
                <a:latin typeface="Times New Roman" panose="02020603050405020304" pitchFamily="18" charset="0"/>
                <a:cs typeface="Times New Roman" panose="02020603050405020304" pitchFamily="18" charset="0"/>
              </a:rPr>
              <a:t>Lotto 7 - </a:t>
            </a:r>
            <a:r>
              <a:rPr lang="it-IT" sz="1400" dirty="0">
                <a:latin typeface="Times New Roman" panose="02020603050405020304" pitchFamily="18" charset="0"/>
                <a:cs typeface="Times New Roman" panose="02020603050405020304" pitchFamily="18" charset="0"/>
              </a:rPr>
              <a:t>Sale antighiaccio (salgemma) per le Province di Macerata, Fermo e Ascoli Piceno </a:t>
            </a:r>
            <a:r>
              <a:rPr lang="it-IT" sz="1400" dirty="0">
                <a:latin typeface="Times New Roman" panose="02020603050405020304" pitchFamily="18" charset="0"/>
                <a:cs typeface="Times New Roman" panose="02020603050405020304" pitchFamily="18" charset="0"/>
                <a:sym typeface="Wingdings" panose="05000000000000000000" pitchFamily="2" charset="2"/>
              </a:rPr>
              <a:t> </a:t>
            </a:r>
            <a:r>
              <a:rPr lang="it-IT" sz="1400" b="1" dirty="0">
                <a:solidFill>
                  <a:srgbClr val="000000"/>
                </a:solidFill>
                <a:latin typeface="Times New Roman" panose="02020603050405020304" pitchFamily="18" charset="0"/>
                <a:cs typeface="Times New Roman" panose="02020603050405020304" pitchFamily="18" charset="0"/>
              </a:rPr>
              <a:t>IMPRESA D’ALOISO S.R.L</a:t>
            </a:r>
            <a:r>
              <a:rPr lang="it-IT" sz="1400" b="1" dirty="0">
                <a:solidFill>
                  <a:srgbClr val="444444"/>
                </a:solidFill>
                <a:latin typeface="Times New Roman" panose="02020603050405020304" pitchFamily="18" charset="0"/>
                <a:cs typeface="Times New Roman" panose="02020603050405020304" pitchFamily="18" charset="0"/>
              </a:rPr>
              <a:t>.</a:t>
            </a:r>
          </a:p>
          <a:p>
            <a:pPr marL="0" indent="0" algn="just">
              <a:buNone/>
            </a:pPr>
            <a:endParaRPr lang="it-IT" sz="1400" b="1" dirty="0">
              <a:solidFill>
                <a:srgbClr val="444444"/>
              </a:solidFill>
              <a:latin typeface="Open Sans"/>
              <a:cs typeface="Times New Roman" panose="02020603050405020304" pitchFamily="18" charset="0"/>
            </a:endParaRPr>
          </a:p>
          <a:p>
            <a:pPr marL="0" indent="0" algn="ctr">
              <a:buNone/>
            </a:pPr>
            <a:r>
              <a:rPr lang="it-IT" sz="2000" b="1" dirty="0">
                <a:latin typeface="Times New Roman" panose="02020603050405020304" pitchFamily="18" charset="0"/>
                <a:cs typeface="Times New Roman" panose="02020603050405020304" pitchFamily="18" charset="0"/>
              </a:rPr>
              <a:t>N.B.: </a:t>
            </a:r>
            <a:r>
              <a:rPr lang="it-IT" sz="2000" dirty="0">
                <a:latin typeface="Times New Roman" panose="02020603050405020304" pitchFamily="18" charset="0"/>
                <a:cs typeface="Times New Roman" panose="02020603050405020304" pitchFamily="18" charset="0"/>
              </a:rPr>
              <a:t>I contatti dei Fornitori sono presenti nell’Allegato «CONTATTI FORNITORI».</a:t>
            </a:r>
          </a:p>
          <a:p>
            <a:pPr marL="0" indent="0">
              <a:buNone/>
            </a:pPr>
            <a:endParaRPr lang="it-IT"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1857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34108" y="211014"/>
            <a:ext cx="11720146" cy="6560614"/>
          </a:xfrm>
        </p:spPr>
        <p:txBody>
          <a:bodyPr>
            <a:noAutofit/>
          </a:bodyPr>
          <a:lstStyle/>
          <a:p>
            <a:r>
              <a:rPr lang="it-IT" sz="2400" b="1" dirty="0">
                <a:latin typeface="Times New Roman" panose="02020603050405020304" pitchFamily="18" charset="0"/>
                <a:cs typeface="Times New Roman" panose="02020603050405020304" pitchFamily="18" charset="0"/>
              </a:rPr>
              <a:t>PROCEDURA DI ADESIONE ALLA CONVENZIONE</a:t>
            </a: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L’Amministrazione contraente che intenda aderire alla Convenzione </a:t>
            </a:r>
            <a:r>
              <a:rPr lang="it-IT" sz="1600" dirty="0">
                <a:solidFill>
                  <a:srgbClr val="1C1C1C"/>
                </a:solidFill>
                <a:latin typeface="Times New Roman" panose="02020603050405020304" pitchFamily="18" charset="0"/>
                <a:ea typeface="+mn-ea"/>
                <a:cs typeface="Times New Roman" panose="02020603050405020304" pitchFamily="18" charset="0"/>
              </a:rPr>
              <a:t>dovrà:</a:t>
            </a:r>
            <a:br>
              <a:rPr lang="it-IT" sz="1600" dirty="0">
                <a:solidFill>
                  <a:srgbClr val="1C1C1C"/>
                </a:solidFill>
                <a:latin typeface="Times New Roman" panose="02020603050405020304" pitchFamily="18" charset="0"/>
                <a:ea typeface="+mn-ea"/>
                <a:cs typeface="Times New Roman" panose="02020603050405020304" pitchFamily="18" charset="0"/>
              </a:rPr>
            </a:br>
            <a:r>
              <a:rPr lang="it-IT" sz="1600" dirty="0">
                <a:solidFill>
                  <a:srgbClr val="1C1C1C"/>
                </a:solidFill>
                <a:latin typeface="Times New Roman" panose="02020603050405020304" pitchFamily="18" charset="0"/>
                <a:ea typeface="+mn-ea"/>
                <a:cs typeface="Times New Roman" panose="02020603050405020304" pitchFamily="18" charset="0"/>
              </a:rPr>
              <a:t> </a:t>
            </a:r>
            <a:br>
              <a:rPr lang="it-IT" sz="1600" dirty="0">
                <a:solidFill>
                  <a:srgbClr val="1C1C1C"/>
                </a:solidFill>
                <a:latin typeface="Times New Roman" panose="02020603050405020304" pitchFamily="18" charset="0"/>
                <a:ea typeface="+mn-ea"/>
                <a:cs typeface="Times New Roman" panose="02020603050405020304" pitchFamily="18" charset="0"/>
              </a:rPr>
            </a:br>
            <a:r>
              <a:rPr lang="it-IT" sz="1600" dirty="0">
                <a:solidFill>
                  <a:srgbClr val="1C1C1C"/>
                </a:solidFill>
                <a:latin typeface="Times New Roman" panose="02020603050405020304" pitchFamily="18" charset="0"/>
                <a:ea typeface="+mn-ea"/>
                <a:cs typeface="Times New Roman" panose="02020603050405020304" pitchFamily="18" charset="0"/>
              </a:rPr>
              <a:t>1) Collegarsi al «Profilo del Committente – Soggetto Aggregatore SUAM», al seguente link: </a:t>
            </a:r>
            <a:r>
              <a:rPr lang="it-IT" sz="1600" dirty="0">
                <a:latin typeface="Times New Roman" panose="02020603050405020304" pitchFamily="18" charset="0"/>
                <a:cs typeface="Times New Roman" panose="02020603050405020304" pitchFamily="18" charset="0"/>
                <a:hlinkClick r:id="rId2"/>
              </a:rPr>
              <a:t>https://www.regione.marche.it/Entra-in-Regione/Soggetto-Aggregatore-SUAM</a:t>
            </a:r>
            <a:r>
              <a:rPr lang="it-IT" sz="1600" dirty="0">
                <a:latin typeface="Times New Roman" panose="02020603050405020304" pitchFamily="18" charset="0"/>
                <a:cs typeface="Times New Roman" panose="02020603050405020304" pitchFamily="18" charset="0"/>
              </a:rPr>
              <a:t>.</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2) Selezionare la Sezione «</a:t>
            </a:r>
            <a:r>
              <a:rPr lang="it-IT" sz="1600" b="1" dirty="0">
                <a:latin typeface="Times New Roman" panose="02020603050405020304" pitchFamily="18" charset="0"/>
                <a:cs typeface="Times New Roman" panose="02020603050405020304" pitchFamily="18" charset="0"/>
              </a:rPr>
              <a:t>Generali</a:t>
            </a:r>
            <a:r>
              <a:rPr lang="it-IT" sz="1600" dirty="0">
                <a:latin typeface="Times New Roman" panose="02020603050405020304" pitchFamily="18" charset="0"/>
                <a:cs typeface="Times New Roman" panose="02020603050405020304" pitchFamily="18" charset="0"/>
              </a:rPr>
              <a:t>» all’interno della quale troverà un’ulteriore Sezione denominata «</a:t>
            </a:r>
            <a:r>
              <a:rPr lang="it-IT" sz="1600" b="1" dirty="0">
                <a:latin typeface="Times New Roman" panose="02020603050405020304" pitchFamily="18" charset="0"/>
                <a:cs typeface="Times New Roman" panose="02020603050405020304" pitchFamily="18" charset="0"/>
              </a:rPr>
              <a:t>Convenzioni attive</a:t>
            </a:r>
            <a:r>
              <a:rPr lang="it-IT" sz="1600" dirty="0">
                <a:latin typeface="Times New Roman" panose="02020603050405020304" pitchFamily="18" charset="0"/>
                <a:cs typeface="Times New Roman" panose="02020603050405020304" pitchFamily="18" charset="0"/>
              </a:rPr>
              <a:t>».</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3) All’interno di quest’ultima, in cui sarà presente la Convenzione di cui trattasi (FORNITURE STRADE), è presente il «</a:t>
            </a:r>
            <a:r>
              <a:rPr lang="it-IT" sz="1600" b="1" dirty="0">
                <a:latin typeface="Times New Roman" panose="02020603050405020304" pitchFamily="18" charset="0"/>
                <a:cs typeface="Times New Roman" panose="02020603050405020304" pitchFamily="18" charset="0"/>
              </a:rPr>
              <a:t>Manuale Operativo per l’adesione sulla piattaforma GT- SUAM» </a:t>
            </a:r>
            <a:r>
              <a:rPr lang="it-IT" sz="1600" dirty="0">
                <a:latin typeface="Times New Roman" panose="02020603050405020304" pitchFamily="18" charset="0"/>
                <a:cs typeface="Times New Roman" panose="02020603050405020304" pitchFamily="18" charset="0"/>
              </a:rPr>
              <a:t>ed una serie di allegati:</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CAPITOLATO TECNICO</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CONVENZIONE</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LISTINO PREZZI</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OPUSCOLI</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Modello CONFERMA DI ADESIONE</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Modello ORDINATIVO DI FORNITURA</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SCHEDA SINTETICA RIEPILOGATIVA</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CONTATTI FORNITORI</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PROSPETTO RIEPILOGATIVO PENALI</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STANDARD DI LETTERA CONTESTAZIONE PENALI</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STANDARD DI LETTERA APPLICAZIONE PENALI</a:t>
            </a: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4) Dopo aver preso visione attentamente del </a:t>
            </a:r>
            <a:r>
              <a:rPr lang="it-IT" sz="1600" dirty="0">
                <a:solidFill>
                  <a:srgbClr val="000000"/>
                </a:solidFill>
                <a:latin typeface="Times New Roman" panose="02020603050405020304" pitchFamily="18" charset="0"/>
                <a:cs typeface="Times New Roman" panose="02020603050405020304" pitchFamily="18" charset="0"/>
              </a:rPr>
              <a:t>Manuale Operativo per l’adesione sulla piattaforma GT- SUAM</a:t>
            </a:r>
            <a:r>
              <a:rPr lang="it-IT" sz="1600" b="1" dirty="0">
                <a:solidFill>
                  <a:srgbClr val="000000"/>
                </a:solidFill>
                <a:latin typeface="Times New Roman" panose="02020603050405020304" pitchFamily="18" charset="0"/>
                <a:cs typeface="Times New Roman" panose="02020603050405020304" pitchFamily="18" charset="0"/>
              </a:rPr>
              <a:t>, </a:t>
            </a:r>
            <a:r>
              <a:rPr lang="it-IT" sz="1600" dirty="0">
                <a:latin typeface="Times New Roman" panose="02020603050405020304" pitchFamily="18" charset="0"/>
                <a:cs typeface="Times New Roman" panose="02020603050405020304" pitchFamily="18" charset="0"/>
              </a:rPr>
              <a:t>della documentazione allegata ed aver ottenuto il nulla osta da parte della SUAM per aderire alla Convenzione, l’Amministrazione dovrà registrarsi attraverso la piattaforma GT-SUAM, la quale, al termine delle operazioni genererà un </a:t>
            </a:r>
            <a:r>
              <a:rPr lang="it-IT" sz="1600" b="1" dirty="0">
                <a:latin typeface="Times New Roman" panose="02020603050405020304" pitchFamily="18" charset="0"/>
                <a:cs typeface="Times New Roman" panose="02020603050405020304" pitchFamily="18" charset="0"/>
              </a:rPr>
              <a:t>RIEPILOGO ADESIONE da allegare all’Ordinativo di fornitura.</a:t>
            </a:r>
            <a:br>
              <a:rPr lang="it-IT" sz="1600" b="1" dirty="0">
                <a:latin typeface="Times New Roman" panose="02020603050405020304" pitchFamily="18" charset="0"/>
                <a:cs typeface="Times New Roman" panose="02020603050405020304" pitchFamily="18" charset="0"/>
              </a:rPr>
            </a:br>
            <a:r>
              <a:rPr lang="it-IT" sz="1600" b="1" dirty="0">
                <a:latin typeface="Times New Roman" panose="02020603050405020304" pitchFamily="18" charset="0"/>
                <a:cs typeface="Times New Roman" panose="02020603050405020304" pitchFamily="18" charset="0"/>
              </a:rPr>
              <a:t>Entrambi i documenti devono essere obbligatoriamente caricati sulla Piattaforma GT-SUAM ed inviati anche alla SUAM.</a:t>
            </a:r>
          </a:p>
        </p:txBody>
      </p:sp>
      <p:sp>
        <p:nvSpPr>
          <p:cNvPr id="3" name="Rettangolo 2"/>
          <p:cNvSpPr/>
          <p:nvPr/>
        </p:nvSpPr>
        <p:spPr>
          <a:xfrm>
            <a:off x="87923" y="149468"/>
            <a:ext cx="11966331" cy="6124754"/>
          </a:xfrm>
          <a:prstGeom prst="rect">
            <a:avLst/>
          </a:prstGeom>
        </p:spPr>
        <p:txBody>
          <a:bodyPr wrap="square">
            <a:spAutoFit/>
          </a:bodyPr>
          <a:lstStyle/>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p>
        </p:txBody>
      </p:sp>
    </p:spTree>
    <p:extLst>
      <p:ext uri="{BB962C8B-B14F-4D97-AF65-F5344CB8AC3E}">
        <p14:creationId xmlns:p14="http://schemas.microsoft.com/office/powerpoint/2010/main" val="1604626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2ADFA5-503B-450B-ABB3-8A4AC71B0DEC}"/>
              </a:ext>
            </a:extLst>
          </p:cNvPr>
          <p:cNvSpPr>
            <a:spLocks noGrp="1"/>
          </p:cNvSpPr>
          <p:nvPr>
            <p:ph type="title" idx="4294967295"/>
          </p:nvPr>
        </p:nvSpPr>
        <p:spPr>
          <a:xfrm>
            <a:off x="166978" y="344474"/>
            <a:ext cx="11737975" cy="5457825"/>
          </a:xfrm>
        </p:spPr>
        <p:style>
          <a:lnRef idx="2">
            <a:schemeClr val="accent6"/>
          </a:lnRef>
          <a:fillRef idx="1">
            <a:schemeClr val="lt1"/>
          </a:fillRef>
          <a:effectRef idx="0">
            <a:schemeClr val="accent6"/>
          </a:effectRef>
          <a:fontRef idx="minor">
            <a:schemeClr val="dk1"/>
          </a:fontRef>
        </p:style>
        <p:txBody>
          <a:bodyPr>
            <a:normAutofit/>
          </a:bodyPr>
          <a:lstStyle/>
          <a:p>
            <a:pPr lvl="0">
              <a:lnSpc>
                <a:spcPct val="100000"/>
              </a:lnSpc>
              <a:spcBef>
                <a:spcPts val="0"/>
              </a:spcBef>
              <a:spcAft>
                <a:spcPts val="1142"/>
              </a:spcAft>
            </a:pPr>
            <a:r>
              <a:rPr lang="it-IT" sz="2400" dirty="0">
                <a:latin typeface="Times New Roman" panose="02020603050405020304" pitchFamily="18" charset="0"/>
                <a:cs typeface="Times New Roman" panose="02020603050405020304" pitchFamily="18" charset="0"/>
              </a:rPr>
              <a:t>PROCEDURA DI ADESIONE ALLA CONVENZIONE</a:t>
            </a:r>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1600" dirty="0">
                <a:solidFill>
                  <a:srgbClr val="1C1C1C"/>
                </a:solidFill>
                <a:latin typeface="Times New Roman" panose="02020603050405020304" pitchFamily="18" charset="0"/>
                <a:cs typeface="Times New Roman" panose="02020603050405020304" pitchFamily="18" charset="0"/>
              </a:rPr>
              <a:t>La procedura di adesione alla Convenzione si articola come segue:</a:t>
            </a:r>
            <a:br>
              <a:rPr lang="it-IT" sz="1600" dirty="0">
                <a:solidFill>
                  <a:srgbClr val="1C1C1C"/>
                </a:solidFill>
                <a:latin typeface="Times New Roman" panose="02020603050405020304" pitchFamily="18" charset="0"/>
                <a:cs typeface="Times New Roman" panose="02020603050405020304" pitchFamily="18" charset="0"/>
              </a:rPr>
            </a:br>
            <a:r>
              <a:rPr lang="it-IT" sz="1600" dirty="0">
                <a:solidFill>
                  <a:srgbClr val="1C1C1C"/>
                </a:solidFill>
                <a:latin typeface="Times New Roman" panose="02020603050405020304" pitchFamily="18" charset="0"/>
                <a:cs typeface="Times New Roman" panose="02020603050405020304" pitchFamily="18" charset="0"/>
              </a:rPr>
              <a:t/>
            </a:r>
            <a:br>
              <a:rPr lang="it-IT" sz="1600" dirty="0">
                <a:solidFill>
                  <a:srgbClr val="1C1C1C"/>
                </a:solidFill>
                <a:latin typeface="Times New Roman" panose="02020603050405020304" pitchFamily="18" charset="0"/>
                <a:cs typeface="Times New Roman" panose="02020603050405020304" pitchFamily="18" charset="0"/>
              </a:rPr>
            </a:br>
            <a:r>
              <a:rPr lang="it-IT" sz="1600" b="1" dirty="0">
                <a:solidFill>
                  <a:srgbClr val="1C1C1C"/>
                </a:solidFill>
                <a:latin typeface="Times New Roman" panose="02020603050405020304" pitchFamily="18" charset="0"/>
                <a:cs typeface="Times New Roman" panose="02020603050405020304" pitchFamily="18" charset="0"/>
              </a:rPr>
              <a:t>1. CONFERMA DI ADESIONE </a:t>
            </a:r>
            <a:r>
              <a:rPr lang="it-IT" sz="1600" dirty="0">
                <a:solidFill>
                  <a:srgbClr val="1C1C1C"/>
                </a:solidFill>
                <a:latin typeface="Times New Roman" panose="02020603050405020304" pitchFamily="18" charset="0"/>
                <a:cs typeface="Times New Roman" panose="02020603050405020304" pitchFamily="18" charset="0"/>
              </a:rPr>
              <a:t>(Modello CONFERMA DI ADESIONE): documento mediante il quale l’Amministrazione contraente conferma alla SUAM (</a:t>
            </a:r>
            <a:r>
              <a:rPr lang="it-IT" sz="1600" u="sng" dirty="0">
                <a:solidFill>
                  <a:srgbClr val="1C1C1C"/>
                </a:solidFill>
                <a:latin typeface="Times New Roman" panose="02020603050405020304" pitchFamily="18" charset="0"/>
                <a:cs typeface="Times New Roman" panose="02020603050405020304" pitchFamily="18" charset="0"/>
              </a:rPr>
              <a:t>tramite PEC</a:t>
            </a:r>
            <a:r>
              <a:rPr lang="it-IT" sz="1600" dirty="0">
                <a:solidFill>
                  <a:srgbClr val="1C1C1C"/>
                </a:solidFill>
                <a:latin typeface="Times New Roman" panose="02020603050405020304" pitchFamily="18" charset="0"/>
                <a:cs typeface="Times New Roman" panose="02020603050405020304" pitchFamily="18" charset="0"/>
              </a:rPr>
              <a:t>) la sua intenzione di aderire alla Convenzione;</a:t>
            </a:r>
            <a:br>
              <a:rPr lang="it-IT" sz="1600" dirty="0">
                <a:solidFill>
                  <a:srgbClr val="1C1C1C"/>
                </a:solidFill>
                <a:latin typeface="Times New Roman" panose="02020603050405020304" pitchFamily="18" charset="0"/>
                <a:cs typeface="Times New Roman" panose="02020603050405020304" pitchFamily="18" charset="0"/>
              </a:rPr>
            </a:br>
            <a:r>
              <a:rPr lang="it-IT" sz="1600" dirty="0">
                <a:solidFill>
                  <a:srgbClr val="1C1C1C"/>
                </a:solidFill>
                <a:latin typeface="Times New Roman" panose="02020603050405020304" pitchFamily="18" charset="0"/>
                <a:cs typeface="Times New Roman" panose="02020603050405020304" pitchFamily="18" charset="0"/>
              </a:rPr>
              <a:t/>
            </a:r>
            <a:br>
              <a:rPr lang="it-IT" sz="1600" dirty="0">
                <a:solidFill>
                  <a:srgbClr val="1C1C1C"/>
                </a:solidFill>
                <a:latin typeface="Times New Roman" panose="02020603050405020304" pitchFamily="18" charset="0"/>
                <a:cs typeface="Times New Roman" panose="02020603050405020304" pitchFamily="18" charset="0"/>
              </a:rPr>
            </a:br>
            <a:r>
              <a:rPr lang="it-IT" sz="1600" b="1" dirty="0">
                <a:solidFill>
                  <a:srgbClr val="1C1C1C"/>
                </a:solidFill>
                <a:latin typeface="Times New Roman" panose="02020603050405020304" pitchFamily="18" charset="0"/>
                <a:cs typeface="Times New Roman" panose="02020603050405020304" pitchFamily="18" charset="0"/>
              </a:rPr>
              <a:t>2. NULLA OSTA ALLA CONFERMA DI ADESIONE</a:t>
            </a:r>
            <a:r>
              <a:rPr lang="it-IT" sz="1600" dirty="0">
                <a:solidFill>
                  <a:srgbClr val="1C1C1C"/>
                </a:solidFill>
                <a:latin typeface="Times New Roman" panose="02020603050405020304" pitchFamily="18" charset="0"/>
                <a:cs typeface="Times New Roman" panose="02020603050405020304" pitchFamily="18" charset="0"/>
              </a:rPr>
              <a:t>: con questo atto, che la SUAM invia </a:t>
            </a:r>
            <a:r>
              <a:rPr lang="it-IT" sz="1600" u="sng" dirty="0">
                <a:solidFill>
                  <a:srgbClr val="1C1C1C"/>
                </a:solidFill>
                <a:latin typeface="Times New Roman" panose="02020603050405020304" pitchFamily="18" charset="0"/>
                <a:cs typeface="Times New Roman" panose="02020603050405020304" pitchFamily="18" charset="0"/>
              </a:rPr>
              <a:t>tramite PEC</a:t>
            </a:r>
            <a:r>
              <a:rPr lang="it-IT" sz="1600" dirty="0">
                <a:solidFill>
                  <a:srgbClr val="1C1C1C"/>
                </a:solidFill>
                <a:latin typeface="Times New Roman" panose="02020603050405020304" pitchFamily="18" charset="0"/>
                <a:cs typeface="Times New Roman" panose="02020603050405020304" pitchFamily="18" charset="0"/>
              </a:rPr>
              <a:t> all’Amministrazione contraente, viene accantonata la quota parte di massimale necessaria a soddisfare il fabbisogno dell’Amministrazione contraente e quest’ultima viene autorizzata a contattare direttamente il Fornitore;</a:t>
            </a:r>
            <a:br>
              <a:rPr lang="it-IT" sz="1600" dirty="0">
                <a:solidFill>
                  <a:srgbClr val="1C1C1C"/>
                </a:solidFill>
                <a:latin typeface="Times New Roman" panose="02020603050405020304" pitchFamily="18" charset="0"/>
                <a:cs typeface="Times New Roman" panose="02020603050405020304" pitchFamily="18" charset="0"/>
              </a:rPr>
            </a:br>
            <a:r>
              <a:rPr lang="it-IT" sz="1600" dirty="0">
                <a:solidFill>
                  <a:srgbClr val="1C1C1C"/>
                </a:solidFill>
                <a:latin typeface="Times New Roman" panose="02020603050405020304" pitchFamily="18" charset="0"/>
                <a:cs typeface="Times New Roman" panose="02020603050405020304" pitchFamily="18" charset="0"/>
              </a:rPr>
              <a:t/>
            </a:r>
            <a:br>
              <a:rPr lang="it-IT" sz="1600" dirty="0">
                <a:solidFill>
                  <a:srgbClr val="1C1C1C"/>
                </a:solidFill>
                <a:latin typeface="Times New Roman" panose="02020603050405020304" pitchFamily="18" charset="0"/>
                <a:cs typeface="Times New Roman" panose="02020603050405020304" pitchFamily="18" charset="0"/>
              </a:rPr>
            </a:br>
            <a:r>
              <a:rPr lang="it-IT" sz="1600" b="1" dirty="0">
                <a:solidFill>
                  <a:srgbClr val="1C1C1C"/>
                </a:solidFill>
                <a:latin typeface="Times New Roman" panose="02020603050405020304" pitchFamily="18" charset="0"/>
                <a:cs typeface="Times New Roman" panose="02020603050405020304" pitchFamily="18" charset="0"/>
              </a:rPr>
              <a:t>3. ORDINATIVO DI FORNITURA (Modello ORDINATIVO DI </a:t>
            </a:r>
            <a:r>
              <a:rPr lang="it-IT" sz="1600" b="1" dirty="0">
                <a:latin typeface="Times New Roman" panose="02020603050405020304" pitchFamily="18" charset="0"/>
                <a:cs typeface="Times New Roman" panose="02020603050405020304" pitchFamily="18" charset="0"/>
              </a:rPr>
              <a:t>FORNITURA)</a:t>
            </a:r>
            <a:r>
              <a:rPr lang="it-IT" sz="1600" dirty="0">
                <a:latin typeface="Times New Roman" panose="02020603050405020304" pitchFamily="18" charset="0"/>
                <a:cs typeface="Times New Roman" panose="02020603050405020304" pitchFamily="18" charset="0"/>
              </a:rPr>
              <a:t>: contratto attuativo della Convenzione che l’Amministrazione contraente deve caricare sulla Piattaforma GT-SUAM ed inviare al Fornitore. All’Ordinativo di fornitura dovrà essere allegato il RIEPILOGO ADESIONE, generato attraverso la piattaforma GT-SUAM.</a:t>
            </a:r>
            <a:r>
              <a:rPr lang="it-IT" sz="1800" dirty="0">
                <a:solidFill>
                  <a:srgbClr val="1C1C1C"/>
                </a:solidFill>
                <a:latin typeface="Times New Roman" panose="02020603050405020304" pitchFamily="18" charset="0"/>
                <a:cs typeface="Times New Roman" panose="02020603050405020304" pitchFamily="18" charset="0"/>
              </a:rPr>
              <a:t/>
            </a:r>
            <a:br>
              <a:rPr lang="it-IT" sz="1800" dirty="0">
                <a:solidFill>
                  <a:srgbClr val="1C1C1C"/>
                </a:solidFill>
                <a:latin typeface="Times New Roman" panose="02020603050405020304" pitchFamily="18" charset="0"/>
                <a:cs typeface="Times New Roman" panose="02020603050405020304" pitchFamily="18" charset="0"/>
              </a:rPr>
            </a:br>
            <a:r>
              <a:rPr lang="it-IT" sz="1800" u="sng" dirty="0">
                <a:solidFill>
                  <a:srgbClr val="FF0000"/>
                </a:solidFill>
                <a:latin typeface="Times New Roman" panose="02020603050405020304" pitchFamily="18" charset="0"/>
                <a:cs typeface="Times New Roman" panose="02020603050405020304" pitchFamily="18" charset="0"/>
              </a:rPr>
              <a:t/>
            </a:r>
            <a:br>
              <a:rPr lang="it-IT" sz="1800" u="sng" dirty="0">
                <a:solidFill>
                  <a:srgbClr val="FF0000"/>
                </a:solidFill>
                <a:latin typeface="Times New Roman" panose="02020603050405020304" pitchFamily="18" charset="0"/>
                <a:cs typeface="Times New Roman" panose="02020603050405020304" pitchFamily="18" charset="0"/>
              </a:rPr>
            </a:br>
            <a:r>
              <a:rPr lang="it-IT" sz="1600" b="1" dirty="0">
                <a:latin typeface="Times New Roman" panose="02020603050405020304" pitchFamily="18" charset="0"/>
                <a:cs typeface="Times New Roman" panose="02020603050405020304" pitchFamily="18" charset="0"/>
              </a:rPr>
              <a:t>4. ORDINE DI ESECUZIONE (Modello ORDINE DI ESECUZIONE)</a:t>
            </a:r>
            <a:r>
              <a:rPr lang="it-IT" sz="1600" dirty="0">
                <a:latin typeface="Times New Roman" panose="02020603050405020304" pitchFamily="18" charset="0"/>
                <a:cs typeface="Times New Roman" panose="02020603050405020304" pitchFamily="18" charset="0"/>
              </a:rPr>
              <a:t>: l’ordine con il quale le Amministrazioni Contraenti richiedono di volta in volta i prodotti che intendono acquistare, le relative quantità e il luogo di consegna.</a:t>
            </a:r>
            <a:r>
              <a:rPr lang="it-IT" sz="1800" dirty="0">
                <a:solidFill>
                  <a:srgbClr val="1C1C1C"/>
                </a:solidFill>
                <a:latin typeface="Times New Roman" panose="02020603050405020304" pitchFamily="18" charset="0"/>
                <a:cs typeface="Times New Roman" panose="02020603050405020304" pitchFamily="18" charset="0"/>
              </a:rPr>
              <a:t/>
            </a:r>
            <a:br>
              <a:rPr lang="it-IT" sz="1800" dirty="0">
                <a:solidFill>
                  <a:srgbClr val="1C1C1C"/>
                </a:solidFill>
                <a:latin typeface="Times New Roman" panose="02020603050405020304" pitchFamily="18" charset="0"/>
                <a:cs typeface="Times New Roman" panose="02020603050405020304" pitchFamily="18" charset="0"/>
              </a:rPr>
            </a:br>
            <a:endParaRPr lang="it-IT"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2778100"/>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8B1CC9-8352-432C-BB58-607997B635E3}"/>
              </a:ext>
            </a:extLst>
          </p:cNvPr>
          <p:cNvSpPr>
            <a:spLocks noGrp="1"/>
          </p:cNvSpPr>
          <p:nvPr>
            <p:ph type="title" idx="4294967295"/>
          </p:nvPr>
        </p:nvSpPr>
        <p:spPr>
          <a:xfrm>
            <a:off x="175845" y="246185"/>
            <a:ext cx="11843239" cy="5539153"/>
          </a:xfrm>
        </p:spPr>
        <p:style>
          <a:lnRef idx="2">
            <a:schemeClr val="accent6"/>
          </a:lnRef>
          <a:fillRef idx="1">
            <a:schemeClr val="lt1"/>
          </a:fillRef>
          <a:effectRef idx="0">
            <a:schemeClr val="accent6"/>
          </a:effectRef>
          <a:fontRef idx="minor">
            <a:schemeClr val="dk1"/>
          </a:fontRef>
        </p:style>
        <p:txBody>
          <a:bodyPr>
            <a:normAutofit fontScale="90000"/>
          </a:bodyPr>
          <a:lstStyle/>
          <a:p>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CONFERMA DI ADESIONE</a:t>
            </a: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L’ Amministrazione interessata, successivamente al ricevimento della comunicazione da parte della SUAM di avvenuta pubblicazione della Convenzione, deve trasmettere alla SUAM, </a:t>
            </a:r>
            <a:r>
              <a:rPr lang="it-IT" sz="1800" u="sng" dirty="0">
                <a:latin typeface="Times New Roman" panose="02020603050405020304" pitchFamily="18" charset="0"/>
                <a:cs typeface="Times New Roman" panose="02020603050405020304" pitchFamily="18" charset="0"/>
              </a:rPr>
              <a:t>tramite PEC</a:t>
            </a:r>
            <a:r>
              <a:rPr lang="it-IT" sz="1800" dirty="0">
                <a:latin typeface="Times New Roman" panose="02020603050405020304" pitchFamily="18" charset="0"/>
                <a:cs typeface="Times New Roman" panose="02020603050405020304" pitchFamily="18" charset="0"/>
              </a:rPr>
              <a:t>, la Conferma di adesione, secondo il modello predisposto dalla SUAM, sottoscritta da un soggetto autorizzato ad impegnare formalmente e legalmente la stessa.</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Attraverso la Conferma di adesione l’Amministrazione fornirà alla SUAM i seguenti elementi:</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a) Il lotto di interesse e il relativo CIG;</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b) </a:t>
            </a:r>
            <a:r>
              <a:rPr lang="it-IT" sz="1800" b="1" dirty="0">
                <a:latin typeface="Times New Roman" panose="02020603050405020304" pitchFamily="18" charset="0"/>
                <a:cs typeface="Times New Roman" panose="02020603050405020304" pitchFamily="18" charset="0"/>
              </a:rPr>
              <a:t>L’importo </a:t>
            </a:r>
            <a:r>
              <a:rPr lang="it-IT" sz="1800" b="1" u="sng" dirty="0">
                <a:latin typeface="Times New Roman" panose="02020603050405020304" pitchFamily="18" charset="0"/>
                <a:cs typeface="Times New Roman" panose="02020603050405020304" pitchFamily="18" charset="0"/>
              </a:rPr>
              <a:t>presuntivo</a:t>
            </a:r>
            <a:r>
              <a:rPr lang="it-IT" sz="1800" b="1" dirty="0">
                <a:latin typeface="Times New Roman" panose="02020603050405020304" pitchFamily="18" charset="0"/>
                <a:cs typeface="Times New Roman" panose="02020603050405020304" pitchFamily="18" charset="0"/>
              </a:rPr>
              <a:t> di adesione alla Convenzione </a:t>
            </a:r>
            <a:r>
              <a:rPr lang="it-IT" sz="1800" dirty="0">
                <a:latin typeface="Times New Roman" panose="02020603050405020304" pitchFamily="18" charset="0"/>
                <a:cs typeface="Times New Roman" panose="02020603050405020304" pitchFamily="18" charset="0"/>
              </a:rPr>
              <a:t>sulla base delle stime effettuate dall’Amministrazione contraente considerando il listino prezzi allegato alla Convenzione;</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c) Il termine entro cui sarà emesso l’Ordinativo di fornitura (che non potrà superare il periodo di validità della Convenzione, pari a 36 mesi);</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d) Il nominativo ed il contatto di posta elettronica del Referente dell’Amministrazione, responsabile dei rapporti con il Fornitore cui è demandato il compito di monitorare e controllare la corretta e puntuale esecuzione della fornitura.</a:t>
            </a:r>
            <a:r>
              <a:rPr lang="it-IT" sz="2000" dirty="0"/>
              <a:t/>
            </a:r>
            <a:br>
              <a:rPr lang="it-IT" sz="2000" dirty="0"/>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
            </a:r>
            <a:br>
              <a:rPr lang="it-IT" sz="1800" b="1" dirty="0">
                <a:latin typeface="Times New Roman" panose="02020603050405020304" pitchFamily="18" charset="0"/>
                <a:cs typeface="Times New Roman" panose="02020603050405020304" pitchFamily="18" charset="0"/>
              </a:rPr>
            </a:br>
            <a:r>
              <a:rPr lang="it-IT" sz="1800" dirty="0"/>
              <a:t/>
            </a:r>
            <a:br>
              <a:rPr lang="it-IT" sz="1800" dirty="0"/>
            </a:br>
            <a:r>
              <a:rPr lang="it-IT" sz="3600" dirty="0"/>
              <a:t/>
            </a:r>
            <a:br>
              <a:rPr lang="it-IT" sz="3600" dirty="0"/>
            </a:br>
            <a:endParaRPr lang="it-IT" sz="3600" dirty="0"/>
          </a:p>
        </p:txBody>
      </p:sp>
    </p:spTree>
    <p:extLst>
      <p:ext uri="{BB962C8B-B14F-4D97-AF65-F5344CB8AC3E}">
        <p14:creationId xmlns:p14="http://schemas.microsoft.com/office/powerpoint/2010/main" val="1303985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D277EC6-98F1-4A22-91F5-74DAA870898F}"/>
              </a:ext>
            </a:extLst>
          </p:cNvPr>
          <p:cNvSpPr/>
          <p:nvPr/>
        </p:nvSpPr>
        <p:spPr>
          <a:xfrm>
            <a:off x="272562" y="509954"/>
            <a:ext cx="11667392" cy="2862322"/>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endParaRPr lang="it-IT" dirty="0">
              <a:latin typeface="Times New Roman" panose="02020603050405020304" pitchFamily="18" charset="0"/>
              <a:ea typeface="+mj-ea"/>
              <a:cs typeface="Times New Roman" panose="02020603050405020304" pitchFamily="18" charset="0"/>
            </a:endParaRPr>
          </a:p>
          <a:p>
            <a:pPr lvl="0"/>
            <a:r>
              <a:rPr lang="it-IT" dirty="0">
                <a:latin typeface="Times New Roman" panose="02020603050405020304" pitchFamily="18" charset="0"/>
                <a:ea typeface="+mj-ea"/>
                <a:cs typeface="Times New Roman" panose="02020603050405020304" pitchFamily="18" charset="0"/>
              </a:rPr>
              <a:t>NULLA OSTA DELLA SUAM</a:t>
            </a:r>
          </a:p>
          <a:p>
            <a:pPr lvl="0"/>
            <a:endParaRPr lang="it-IT" sz="2400" dirty="0"/>
          </a:p>
          <a:p>
            <a:pPr marL="342900" lvl="0" indent="-342900" algn="just">
              <a:buFont typeface="Arial" panose="020B0604020202020204" pitchFamily="34" charset="0"/>
              <a:buChar char="•"/>
            </a:pPr>
            <a:r>
              <a:rPr lang="it-IT" sz="1600" dirty="0">
                <a:latin typeface="Times New Roman" panose="02020603050405020304" pitchFamily="18" charset="0"/>
                <a:ea typeface="+mj-ea"/>
                <a:cs typeface="Times New Roman" panose="02020603050405020304" pitchFamily="18" charset="0"/>
              </a:rPr>
              <a:t>La SUAM, entro 5 giorni lavorativi dal ricevimento della Conferma di adesione da parte dell’Amministrazione contraente, ne prenderà atto e rilascerà, </a:t>
            </a:r>
            <a:r>
              <a:rPr lang="it-IT" sz="1600" u="sng" dirty="0">
                <a:latin typeface="Times New Roman" panose="02020603050405020304" pitchFamily="18" charset="0"/>
                <a:ea typeface="+mj-ea"/>
                <a:cs typeface="Times New Roman" panose="02020603050405020304" pitchFamily="18" charset="0"/>
              </a:rPr>
              <a:t>tramite PEC</a:t>
            </a:r>
            <a:r>
              <a:rPr lang="it-IT" sz="1600" dirty="0">
                <a:latin typeface="Times New Roman" panose="02020603050405020304" pitchFamily="18" charset="0"/>
                <a:ea typeface="+mj-ea"/>
                <a:cs typeface="Times New Roman" panose="02020603050405020304" pitchFamily="18" charset="0"/>
              </a:rPr>
              <a:t>, il NULLA OSTA.</a:t>
            </a:r>
          </a:p>
          <a:p>
            <a:pPr lvl="0" algn="just"/>
            <a:endParaRPr lang="it-IT" sz="1600" dirty="0">
              <a:latin typeface="Times New Roman" panose="02020603050405020304" pitchFamily="18" charset="0"/>
              <a:ea typeface="+mj-ea"/>
              <a:cs typeface="Times New Roman" panose="02020603050405020304" pitchFamily="18" charset="0"/>
            </a:endParaRPr>
          </a:p>
          <a:p>
            <a:pPr marL="342900" lvl="0" indent="-342900" algn="just">
              <a:buFont typeface="Arial" panose="020B0604020202020204" pitchFamily="34" charset="0"/>
              <a:buChar char="•"/>
            </a:pPr>
            <a:r>
              <a:rPr lang="it-IT" sz="1600" dirty="0">
                <a:latin typeface="Times New Roman" panose="02020603050405020304" pitchFamily="18" charset="0"/>
                <a:ea typeface="+mj-ea"/>
                <a:cs typeface="Times New Roman" panose="02020603050405020304" pitchFamily="18" charset="0"/>
              </a:rPr>
              <a:t>L’Amministrazione contraente, in seguito al ricevimento del nulla osta da parte della SUAM, è autorizzata ad avviare l’interlocuzione con il Fornitore.</a:t>
            </a:r>
          </a:p>
          <a:p>
            <a:pPr lvl="0" algn="just"/>
            <a:endParaRPr lang="it-IT" sz="2000" dirty="0">
              <a:latin typeface="Times New Roman" panose="02020603050405020304" pitchFamily="18" charset="0"/>
              <a:ea typeface="+mj-ea"/>
              <a:cs typeface="Times New Roman" panose="02020603050405020304" pitchFamily="18" charset="0"/>
            </a:endParaRPr>
          </a:p>
          <a:p>
            <a:pPr lvl="0" algn="just"/>
            <a:endParaRPr lang="it-IT" sz="20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1294459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321110" y="255053"/>
            <a:ext cx="11641015" cy="6194003"/>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spcAft>
                <a:spcPts val="1142"/>
              </a:spcAft>
            </a:pPr>
            <a:r>
              <a:rPr lang="it-IT" sz="2000" dirty="0">
                <a:latin typeface="Times New Roman" panose="02020603050405020304" pitchFamily="18" charset="0"/>
                <a:cs typeface="Times New Roman" panose="02020603050405020304" pitchFamily="18" charset="0"/>
              </a:rPr>
              <a:t>ORDINATIVO DI FORNITURA </a:t>
            </a:r>
          </a:p>
          <a:p>
            <a:pPr lvl="0">
              <a:spcAft>
                <a:spcPts val="1142"/>
              </a:spcAft>
            </a:pPr>
            <a:r>
              <a:rPr lang="it-IT" sz="1600" dirty="0">
                <a:solidFill>
                  <a:srgbClr val="1C1C1C"/>
                </a:solidFill>
                <a:latin typeface="Times New Roman" panose="02020603050405020304" pitchFamily="18" charset="0"/>
                <a:cs typeface="Times New Roman" panose="02020603050405020304" pitchFamily="18" charset="0"/>
              </a:rPr>
              <a:t>E’ l’atto in forma elettronica, sottoscritto da un soggetto autorizzato ad impegnare legalmente e formalmente l’Amministrazione contraente, che viene inviato al Fornitore.</a:t>
            </a:r>
          </a:p>
          <a:p>
            <a:pPr lvl="0" algn="just">
              <a:spcAft>
                <a:spcPts val="1142"/>
              </a:spcAft>
            </a:pPr>
            <a:r>
              <a:rPr lang="it-IT" sz="1600" dirty="0">
                <a:solidFill>
                  <a:srgbClr val="1C1C1C"/>
                </a:solidFill>
                <a:latin typeface="Times New Roman" panose="02020603050405020304" pitchFamily="18" charset="0"/>
                <a:cs typeface="Times New Roman" panose="02020603050405020304" pitchFamily="18" charset="0"/>
              </a:rPr>
              <a:t>Costituisce il documento contrattuale che formalizza l’accordo tra le Amministrazioni contraenti e il Fornitore ed assume, come previsto dall’art. 26 L. 488/1999, la valenza di </a:t>
            </a:r>
            <a:r>
              <a:rPr lang="it-IT" sz="1600" b="1" dirty="0">
                <a:solidFill>
                  <a:srgbClr val="1C1C1C"/>
                </a:solidFill>
                <a:latin typeface="Times New Roman" panose="02020603050405020304" pitchFamily="18" charset="0"/>
                <a:cs typeface="Times New Roman" panose="02020603050405020304" pitchFamily="18" charset="0"/>
              </a:rPr>
              <a:t>contratto attuativo della Convenzione.</a:t>
            </a:r>
          </a:p>
          <a:p>
            <a:pPr lvl="0" algn="just">
              <a:spcAft>
                <a:spcPts val="1142"/>
              </a:spcAft>
              <a:defRPr/>
            </a:pPr>
            <a:r>
              <a:rPr lang="it-IT" sz="1600" dirty="0">
                <a:solidFill>
                  <a:srgbClr val="000000"/>
                </a:solidFill>
                <a:latin typeface="Times New Roman" panose="02020603050405020304" pitchFamily="18" charset="0"/>
                <a:cs typeface="Times New Roman" panose="02020603050405020304" pitchFamily="18" charset="0"/>
              </a:rPr>
              <a:t>Al momento della stipulazione dell’Ordinativo di fornitura, l’Amministrazione contraente liquiderà, a favore della Regione Marche, l’ importo previsto nel Prospetto economico per gli incentivi </a:t>
            </a:r>
            <a:r>
              <a:rPr lang="it-IT" sz="1600" i="1" dirty="0">
                <a:solidFill>
                  <a:srgbClr val="000000"/>
                </a:solidFill>
                <a:latin typeface="Times New Roman" panose="02020603050405020304" pitchFamily="18" charset="0"/>
                <a:cs typeface="Times New Roman" panose="02020603050405020304" pitchFamily="18" charset="0"/>
              </a:rPr>
              <a:t>ex</a:t>
            </a:r>
            <a:r>
              <a:rPr lang="it-IT" sz="1600" dirty="0">
                <a:solidFill>
                  <a:srgbClr val="000000"/>
                </a:solidFill>
                <a:latin typeface="Times New Roman" panose="02020603050405020304" pitchFamily="18" charset="0"/>
                <a:cs typeface="Times New Roman" panose="02020603050405020304" pitchFamily="18" charset="0"/>
              </a:rPr>
              <a:t> art. 113 commi 2 e 5 del D.lgs. n. 50/2016.</a:t>
            </a:r>
          </a:p>
          <a:p>
            <a:pPr lvl="0" algn="just">
              <a:spcAft>
                <a:spcPts val="1142"/>
              </a:spcAft>
              <a:defRPr/>
            </a:pPr>
            <a:r>
              <a:rPr lang="it-IT" sz="1600" dirty="0">
                <a:latin typeface="Times New Roman" panose="02020603050405020304" pitchFamily="18" charset="0"/>
                <a:cs typeface="Times New Roman" panose="02020603050405020304" pitchFamily="18" charset="0"/>
              </a:rPr>
              <a:t>L’Amministrazione contraente ha facoltà di emettere, in relazione ad ogni Conferma di Adesione sottoscritta, uno o più Ordinativi di Fornitura fino alla concorrenza dell’importo ivi previsto. L’Amministrazione contraente non è obbligata a raggiungere l’importo indicato nella Conferma di Adesione e il Fornitore non può vantare alcuna pretesa al riguardo.</a:t>
            </a:r>
            <a:endParaRPr lang="it-IT" sz="1600" dirty="0">
              <a:solidFill>
                <a:srgbClr val="000000"/>
              </a:solidFill>
              <a:latin typeface="Times New Roman" panose="02020603050405020304" pitchFamily="18" charset="0"/>
              <a:cs typeface="Times New Roman" panose="02020603050405020304" pitchFamily="18" charset="0"/>
            </a:endParaRPr>
          </a:p>
          <a:p>
            <a:pPr lvl="0" algn="just">
              <a:spcAft>
                <a:spcPts val="1142"/>
              </a:spcAft>
              <a:defRPr/>
            </a:pPr>
            <a:r>
              <a:rPr lang="it-IT" sz="1600" b="1" dirty="0">
                <a:solidFill>
                  <a:srgbClr val="000000"/>
                </a:solidFill>
                <a:latin typeface="Times New Roman" panose="02020603050405020304" pitchFamily="18" charset="0"/>
                <a:cs typeface="Times New Roman" panose="02020603050405020304" pitchFamily="18" charset="0"/>
              </a:rPr>
              <a:t>N.B. </a:t>
            </a:r>
            <a:r>
              <a:rPr lang="it-IT" sz="1600" dirty="0">
                <a:solidFill>
                  <a:srgbClr val="000000"/>
                </a:solidFill>
                <a:latin typeface="Times New Roman" panose="02020603050405020304" pitchFamily="18" charset="0"/>
                <a:cs typeface="Times New Roman" panose="02020603050405020304" pitchFamily="18" charset="0"/>
              </a:rPr>
              <a:t>Nei casi in cui l'Amministrazione contraente ritenga, per motivi di interesse pubblico anche connessi a limitazioni di spesa imposte dalla legge o da provvedimenti amministrativi di non emettere Ordinativi di Fornitura/Ordini di esecuzione per un complessivo importo pari a quello indicato nella Conferma di adesione, è tenuta celermente a comunicare al RUP della Convenzione, tramite PEC, l'importo residuo che non utilizzerà.</a:t>
            </a:r>
            <a:endParaRPr lang="it-IT" sz="1600" dirty="0">
              <a:solidFill>
                <a:srgbClr val="1C1C1C"/>
              </a:solidFill>
              <a:latin typeface="Times New Roman" panose="02020603050405020304" pitchFamily="18" charset="0"/>
              <a:cs typeface="Times New Roman" panose="02020603050405020304" pitchFamily="18" charset="0"/>
            </a:endParaRPr>
          </a:p>
          <a:p>
            <a:pPr lvl="0" algn="just">
              <a:spcAft>
                <a:spcPts val="1142"/>
              </a:spcAft>
            </a:pPr>
            <a:endParaRPr lang="it-IT" sz="2000" b="1" u="sng" dirty="0">
              <a:solidFill>
                <a:srgbClr val="1C1C1C"/>
              </a:solidFill>
              <a:latin typeface="Times New Roman" panose="02020603050405020304" pitchFamily="18" charset="0"/>
              <a:cs typeface="Times New Roman" panose="02020603050405020304" pitchFamily="18" charset="0"/>
            </a:endParaRPr>
          </a:p>
          <a:p>
            <a:pPr lvl="0" algn="just">
              <a:spcAft>
                <a:spcPts val="1142"/>
              </a:spcAft>
            </a:pPr>
            <a:endParaRPr lang="it-IT" sz="2000" b="1" u="sng" dirty="0">
              <a:solidFill>
                <a:srgbClr val="1C1C1C"/>
              </a:solidFill>
              <a:latin typeface="Times New Roman" panose="02020603050405020304" pitchFamily="18" charset="0"/>
              <a:cs typeface="Times New Roman" panose="02020603050405020304" pitchFamily="18" charset="0"/>
            </a:endParaRPr>
          </a:p>
          <a:p>
            <a:pPr lvl="0" algn="just">
              <a:spcAft>
                <a:spcPts val="1142"/>
              </a:spcAft>
            </a:pPr>
            <a:endParaRPr lang="it-IT" sz="2000" b="1" u="sng" dirty="0">
              <a:solidFill>
                <a:srgbClr val="1C1C1C"/>
              </a:solidFill>
              <a:latin typeface="Times New Roman" panose="02020603050405020304" pitchFamily="18" charset="0"/>
              <a:cs typeface="Times New Roman" panose="02020603050405020304" pitchFamily="18" charset="0"/>
            </a:endParaRPr>
          </a:p>
          <a:p>
            <a:pPr lvl="0">
              <a:spcAft>
                <a:spcPts val="1142"/>
              </a:spcAft>
            </a:pPr>
            <a:endParaRPr lang="it-IT" sz="2600" dirty="0">
              <a:solidFill>
                <a:srgbClr val="1C1C1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1316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281353" y="422031"/>
            <a:ext cx="11641015" cy="1667123"/>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spcAft>
                <a:spcPts val="1142"/>
              </a:spcAft>
            </a:pPr>
            <a:r>
              <a:rPr lang="it-IT" sz="2000" dirty="0">
                <a:latin typeface="Times New Roman" panose="02020603050405020304" pitchFamily="18" charset="0"/>
                <a:cs typeface="Times New Roman" panose="02020603050405020304" pitchFamily="18" charset="0"/>
              </a:rPr>
              <a:t>ORDINE DI ESECUZIONE</a:t>
            </a:r>
          </a:p>
          <a:p>
            <a:pPr lvl="0" algn="just">
              <a:spcAft>
                <a:spcPts val="1142"/>
              </a:spcAft>
            </a:pPr>
            <a:r>
              <a:rPr lang="it-IT" sz="1600" dirty="0">
                <a:latin typeface="Times New Roman" panose="02020603050405020304" pitchFamily="18" charset="0"/>
                <a:cs typeface="Times New Roman" panose="02020603050405020304" pitchFamily="18" charset="0"/>
              </a:rPr>
              <a:t>Rappresenta il documento con il quale l’Amministrazione Contraente comunica di volta in volta al Fornitore, nei limiti dell’importo della Fornitura indicato nel singolo Ordinativo di Fornitura, la tipologia e il quantitativo dei prodotti, la sede di Consegna, le modalità ed i tempi di consegna.</a:t>
            </a:r>
            <a:endParaRPr lang="it-IT" sz="1600" b="1" u="sng" dirty="0">
              <a:solidFill>
                <a:srgbClr val="1C1C1C"/>
              </a:solidFill>
              <a:latin typeface="Times New Roman" panose="02020603050405020304" pitchFamily="18" charset="0"/>
              <a:cs typeface="Times New Roman" panose="02020603050405020304" pitchFamily="18" charset="0"/>
            </a:endParaRPr>
          </a:p>
          <a:p>
            <a:pPr lvl="0">
              <a:spcAft>
                <a:spcPts val="1142"/>
              </a:spcAft>
            </a:pPr>
            <a:endParaRPr lang="it-IT" sz="1600" dirty="0">
              <a:solidFill>
                <a:srgbClr val="1C1C1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4634182"/>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themeOverride>
</file>

<file path=docProps/app.xml><?xml version="1.0" encoding="utf-8"?>
<Properties xmlns="http://schemas.openxmlformats.org/officeDocument/2006/extended-properties" xmlns:vt="http://schemas.openxmlformats.org/officeDocument/2006/docPropsVTypes">
  <Template/>
  <TotalTime>11116</TotalTime>
  <Words>2919</Words>
  <Application>Microsoft Office PowerPoint</Application>
  <PresentationFormat>Widescreen</PresentationFormat>
  <Paragraphs>104</Paragraphs>
  <Slides>15</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15</vt:i4>
      </vt:variant>
    </vt:vector>
  </HeadingPairs>
  <TitlesOfParts>
    <vt:vector size="22" baseType="lpstr">
      <vt:lpstr>Arial</vt:lpstr>
      <vt:lpstr>Avenir Next LT Pro</vt:lpstr>
      <vt:lpstr>Calibri</vt:lpstr>
      <vt:lpstr>Open Sans</vt:lpstr>
      <vt:lpstr>Times New Roman</vt:lpstr>
      <vt:lpstr>Wingdings</vt:lpstr>
      <vt:lpstr>AccentBoxVTI</vt:lpstr>
      <vt:lpstr>       SUAM - SOGGETTO AGGREGATORE DELLA REGIONE MARCHE</vt:lpstr>
      <vt:lpstr>PREMESSA</vt:lpstr>
      <vt:lpstr> LOTTI E FORNITORI </vt:lpstr>
      <vt:lpstr>PROCEDURA DI ADESIONE ALLA CONVENZIONE L’Amministrazione contraente che intenda aderire alla Convenzione dovrà:   1) Collegarsi al «Profilo del Committente – Soggetto Aggregatore SUAM», al seguente link: https://www.regione.marche.it/Entra-in-Regione/Soggetto-Aggregatore-SUAM.  2) Selezionare la Sezione «Generali» all’interno della quale troverà un’ulteriore Sezione denominata «Convenzioni attive».  3) All’interno di quest’ultima, in cui sarà presente la Convenzione di cui trattasi (FORNITURE STRADE), è presente il «Manuale Operativo per l’adesione sulla piattaforma GT- SUAM» ed una serie di allegati:  - CAPITOLATO TECNICO - CONVENZIONE - LISTINO PREZZI - OPUSCOLI - Modello CONFERMA DI ADESIONE - Modello ORDINATIVO DI FORNITURA - SCHEDA SINTETICA RIEPILOGATIVA - CONTATTI FORNITORI - PROSPETTO RIEPILOGATIVO PENALI - STANDARD DI LETTERA CONTESTAZIONE PENALI - STANDARD DI LETTERA APPLICAZIONE PENALI  4) Dopo aver preso visione attentamente del Manuale Operativo per l’adesione sulla piattaforma GT- SUAM, della documentazione allegata ed aver ottenuto il nulla osta da parte della SUAM per aderire alla Convenzione, l’Amministrazione dovrà registrarsi attraverso la piattaforma GT-SUAM, la quale, al termine delle operazioni genererà un RIEPILOGO ADESIONE da allegare all’Ordinativo di fornitura. Entrambi i documenti devono essere obbligatoriamente caricati sulla Piattaforma GT-SUAM ed inviati anche alla SUAM.</vt:lpstr>
      <vt:lpstr>PROCEDURA DI ADESIONE ALLA CONVENZIONE La procedura di adesione alla Convenzione si articola come segue:  1. CONFERMA DI ADESIONE (Modello CONFERMA DI ADESIONE): documento mediante il quale l’Amministrazione contraente conferma alla SUAM (tramite PEC) la sua intenzione di aderire alla Convenzione;  2. NULLA OSTA ALLA CONFERMA DI ADESIONE: con questo atto, che la SUAM invia tramite PEC all’Amministrazione contraente, viene accantonata la quota parte di massimale necessaria a soddisfare il fabbisogno dell’Amministrazione contraente e quest’ultima viene autorizzata a contattare direttamente il Fornitore;  3. ORDINATIVO DI FORNITURA (Modello ORDINATIVO DI FORNITURA): contratto attuativo della Convenzione che l’Amministrazione contraente deve caricare sulla Piattaforma GT-SUAM ed inviare al Fornitore. All’Ordinativo di fornitura dovrà essere allegato il RIEPILOGO ADESIONE, generato attraverso la piattaforma GT-SUAM.  4. ORDINE DI ESECUZIONE (Modello ORDINE DI ESECUZIONE): l’ordine con il quale le Amministrazioni Contraenti richiedono di volta in volta i prodotti che intendono acquistare, le relative quantità e il luogo di consegna. </vt:lpstr>
      <vt:lpstr>         CONFERMA DI ADESIONE  L’ Amministrazione interessata, successivamente al ricevimento della comunicazione da parte della SUAM di avvenuta pubblicazione della Convenzione, deve trasmettere alla SUAM, tramite PEC, la Conferma di adesione, secondo il modello predisposto dalla SUAM, sottoscritta da un soggetto autorizzato ad impegnare formalmente e legalmente la stessa. Attraverso la Conferma di adesione l’Amministrazione fornirà alla SUAM i seguenti elementi:  a) Il lotto di interesse e il relativo CIG;  b) L’importo presuntivo di adesione alla Convenzione sulla base delle stime effettuate dall’Amministrazione contraente considerando il listino prezzi allegato alla Convenzione;  c) Il termine entro cui sarà emesso l’Ordinativo di fornitura (che non potrà superare il periodo di validità della Convenzione, pari a 36 mesi);  d) Il nominativo ed il contatto di posta elettronica del Referente dell’Amministrazione, responsabile dei rapporti con il Fornitore cui è demandato il compito di monitorare e controllare la corretta e puntuale esecuzione della fornitura.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SUAM- SOGGETTO AGGREGATORE DELLA REGIONE MARCHE</dc:title>
  <dc:creator>Silvia Tummolo - silvia.tummolo@studio.unibo.it</dc:creator>
  <cp:lastModifiedBy>Silvia Tummolo</cp:lastModifiedBy>
  <cp:revision>217</cp:revision>
  <cp:lastPrinted>2021-04-14T08:57:23Z</cp:lastPrinted>
  <dcterms:created xsi:type="dcterms:W3CDTF">2020-06-30T09:04:18Z</dcterms:created>
  <dcterms:modified xsi:type="dcterms:W3CDTF">2021-08-31T15:16:51Z</dcterms:modified>
</cp:coreProperties>
</file>